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 id="2147483701" r:id="rId2"/>
  </p:sldMasterIdLst>
  <p:sldIdLst>
    <p:sldId id="265" r:id="rId3"/>
    <p:sldId id="266" r:id="rId4"/>
    <p:sldId id="267" r:id="rId5"/>
    <p:sldId id="268" r:id="rId6"/>
  </p:sldIdLst>
  <p:sldSz cx="6858000" cy="9906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7292A2E-F333-43FB-9621-5CBBE7FDCDCB}" styleName="Helle Formatvorlage 2 - Akz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717" autoAdjust="0"/>
  </p:normalViewPr>
  <p:slideViewPr>
    <p:cSldViewPr snapToGrid="0">
      <p:cViewPr varScale="1">
        <p:scale>
          <a:sx n="64" d="100"/>
          <a:sy n="64" d="100"/>
        </p:scale>
        <p:origin x="2414"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www.hoffmann-mineral.de/" TargetMode="External"/><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hyperlink" Target="mailto:info@hoffmann-mineral.com" TargetMode="Externa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www.hoffmann-mineral.com/" TargetMode="External"/><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hyperlink" Target="mailto:info@hoffmann-mineral.com"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ite 1 deutsch">
    <p:spTree>
      <p:nvGrpSpPr>
        <p:cNvPr id="1" name=""/>
        <p:cNvGrpSpPr/>
        <p:nvPr/>
      </p:nvGrpSpPr>
      <p:grpSpPr>
        <a:xfrm>
          <a:off x="0" y="0"/>
          <a:ext cx="0" cy="0"/>
          <a:chOff x="0" y="0"/>
          <a:chExt cx="0" cy="0"/>
        </a:xfrm>
      </p:grpSpPr>
      <p:pic>
        <p:nvPicPr>
          <p:cNvPr id="6" name="Picture 45"/>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5589241" y="228705"/>
            <a:ext cx="1052513" cy="362761"/>
          </a:xfrm>
          <a:prstGeom prst="rect">
            <a:avLst/>
          </a:prstGeom>
          <a:noFill/>
          <a:extLst>
            <a:ext uri="{909E8E84-426E-40DD-AFC4-6F175D3DCCD1}">
              <a14:hiddenFill xmlns:a14="http://schemas.microsoft.com/office/drawing/2010/main">
                <a:solidFill>
                  <a:srgbClr val="FFFFFF"/>
                </a:solidFill>
              </a14:hiddenFill>
            </a:ext>
          </a:extLst>
        </p:spPr>
      </p:pic>
      <p:sp>
        <p:nvSpPr>
          <p:cNvPr id="3" name="Bildplatzhalter 2"/>
          <p:cNvSpPr>
            <a:spLocks noGrp="1"/>
          </p:cNvSpPr>
          <p:nvPr>
            <p:ph type="pic" sz="quarter" idx="10"/>
          </p:nvPr>
        </p:nvSpPr>
        <p:spPr>
          <a:xfrm>
            <a:off x="856800" y="748800"/>
            <a:ext cx="936000" cy="936000"/>
          </a:xfrm>
          <a:ln>
            <a:noFill/>
          </a:ln>
        </p:spPr>
        <p:txBody>
          <a:bodyPr/>
          <a:lstStyle/>
          <a:p>
            <a:r>
              <a:rPr lang="de-DE"/>
              <a:t>Bild durch Klicken auf Symbol hinzufügen</a:t>
            </a:r>
          </a:p>
        </p:txBody>
      </p:sp>
      <p:sp>
        <p:nvSpPr>
          <p:cNvPr id="8" name="Textplatzhalter 7"/>
          <p:cNvSpPr>
            <a:spLocks noGrp="1"/>
          </p:cNvSpPr>
          <p:nvPr>
            <p:ph type="body" sz="quarter" idx="11" hasCustomPrompt="1"/>
          </p:nvPr>
        </p:nvSpPr>
        <p:spPr>
          <a:xfrm>
            <a:off x="2509200" y="828000"/>
            <a:ext cx="3589200" cy="378500"/>
          </a:xfrm>
          <a:ln>
            <a:noFill/>
          </a:ln>
        </p:spPr>
        <p:txBody>
          <a:bodyPr anchor="ctr"/>
          <a:lstStyle>
            <a:lvl1pPr>
              <a:defRPr sz="1800" b="1" cap="all" baseline="0">
                <a:solidFill>
                  <a:schemeClr val="accent2"/>
                </a:solidFill>
              </a:defRPr>
            </a:lvl1pPr>
            <a:lvl2pPr marL="257175" indent="0">
              <a:buNone/>
              <a:defRPr/>
            </a:lvl2pPr>
          </a:lstStyle>
          <a:p>
            <a:pPr lvl="0"/>
            <a:r>
              <a:rPr lang="de-DE" dirty="0" err="1"/>
              <a:t>produkt</a:t>
            </a:r>
            <a:endParaRPr lang="de-DE" dirty="0"/>
          </a:p>
        </p:txBody>
      </p:sp>
      <p:sp>
        <p:nvSpPr>
          <p:cNvPr id="14" name="Textplatzhalter 13"/>
          <p:cNvSpPr>
            <a:spLocks noGrp="1"/>
          </p:cNvSpPr>
          <p:nvPr>
            <p:ph type="body" sz="quarter" idx="13" hasCustomPrompt="1"/>
          </p:nvPr>
        </p:nvSpPr>
        <p:spPr>
          <a:xfrm>
            <a:off x="3762375" y="1263600"/>
            <a:ext cx="2879379" cy="231425"/>
          </a:xfrm>
        </p:spPr>
        <p:txBody>
          <a:bodyPr tIns="0" bIns="0" anchor="ctr"/>
          <a:lstStyle>
            <a:lvl1pPr>
              <a:defRPr sz="1400" baseline="0"/>
            </a:lvl1pPr>
          </a:lstStyle>
          <a:p>
            <a:pPr lvl="0"/>
            <a:r>
              <a:rPr lang="de-DE" dirty="0"/>
              <a:t>„Text“</a:t>
            </a:r>
          </a:p>
        </p:txBody>
      </p:sp>
      <p:sp>
        <p:nvSpPr>
          <p:cNvPr id="15" name="Textfeld 14"/>
          <p:cNvSpPr txBox="1"/>
          <p:nvPr userDrawn="1"/>
        </p:nvSpPr>
        <p:spPr>
          <a:xfrm>
            <a:off x="2509200" y="1279581"/>
            <a:ext cx="1329375" cy="215444"/>
          </a:xfrm>
          <a:prstGeom prst="rect">
            <a:avLst/>
          </a:prstGeom>
          <a:noFill/>
        </p:spPr>
        <p:txBody>
          <a:bodyPr wrap="square" lIns="0" tIns="0" rIns="0" bIns="0" rtlCol="0" anchor="ctr">
            <a:spAutoFit/>
          </a:bodyPr>
          <a:lstStyle/>
          <a:p>
            <a:r>
              <a:rPr lang="de-DE" sz="1400" dirty="0"/>
              <a:t>Einsatzbereich: </a:t>
            </a:r>
          </a:p>
        </p:txBody>
      </p:sp>
    </p:spTree>
    <p:extLst>
      <p:ext uri="{BB962C8B-B14F-4D97-AF65-F5344CB8AC3E}">
        <p14:creationId xmlns:p14="http://schemas.microsoft.com/office/powerpoint/2010/main" val="163318518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lgeseiten deutsch">
    <p:spTree>
      <p:nvGrpSpPr>
        <p:cNvPr id="1" name=""/>
        <p:cNvGrpSpPr/>
        <p:nvPr/>
      </p:nvGrpSpPr>
      <p:grpSpPr>
        <a:xfrm>
          <a:off x="0" y="0"/>
          <a:ext cx="0" cy="0"/>
          <a:chOff x="0" y="0"/>
          <a:chExt cx="0" cy="0"/>
        </a:xfrm>
      </p:grpSpPr>
      <p:sp>
        <p:nvSpPr>
          <p:cNvPr id="3" name="Bildplatzhalter 3"/>
          <p:cNvSpPr>
            <a:spLocks noGrp="1"/>
          </p:cNvSpPr>
          <p:nvPr>
            <p:ph type="pic" sz="quarter" idx="14"/>
          </p:nvPr>
        </p:nvSpPr>
        <p:spPr>
          <a:xfrm>
            <a:off x="5956467" y="160855"/>
            <a:ext cx="720000" cy="720000"/>
          </a:xfrm>
        </p:spPr>
        <p:txBody>
          <a:bodyPr/>
          <a:lstStyle/>
          <a:p>
            <a:r>
              <a:rPr lang="de-DE"/>
              <a:t>Bild durch Klicken auf Symbol hinzufügen</a:t>
            </a:r>
          </a:p>
        </p:txBody>
      </p:sp>
      <p:sp>
        <p:nvSpPr>
          <p:cNvPr id="4" name="Textplatzhalter 7"/>
          <p:cNvSpPr>
            <a:spLocks noGrp="1"/>
          </p:cNvSpPr>
          <p:nvPr>
            <p:ph type="body" sz="quarter" idx="11" hasCustomPrompt="1"/>
          </p:nvPr>
        </p:nvSpPr>
        <p:spPr>
          <a:xfrm>
            <a:off x="4761333" y="269089"/>
            <a:ext cx="1106067" cy="221867"/>
          </a:xfrm>
          <a:ln>
            <a:noFill/>
          </a:ln>
        </p:spPr>
        <p:txBody>
          <a:bodyPr anchor="ctr"/>
          <a:lstStyle>
            <a:lvl1pPr algn="r">
              <a:defRPr sz="1400" b="1" cap="all" baseline="0">
                <a:solidFill>
                  <a:schemeClr val="accent2"/>
                </a:solidFill>
              </a:defRPr>
            </a:lvl1pPr>
            <a:lvl2pPr marL="257175" indent="0">
              <a:buNone/>
              <a:defRPr/>
            </a:lvl2pPr>
          </a:lstStyle>
          <a:p>
            <a:pPr lvl="0"/>
            <a:r>
              <a:rPr lang="de-DE" dirty="0" err="1"/>
              <a:t>produkt</a:t>
            </a:r>
            <a:endParaRPr lang="de-DE" dirty="0"/>
          </a:p>
        </p:txBody>
      </p:sp>
      <p:sp>
        <p:nvSpPr>
          <p:cNvPr id="6" name="Textplatzhalter 13"/>
          <p:cNvSpPr>
            <a:spLocks noGrp="1"/>
          </p:cNvSpPr>
          <p:nvPr>
            <p:ph type="body" sz="quarter" idx="13" hasCustomPrompt="1"/>
          </p:nvPr>
        </p:nvSpPr>
        <p:spPr>
          <a:xfrm>
            <a:off x="3073401" y="520855"/>
            <a:ext cx="2794000" cy="283478"/>
          </a:xfrm>
        </p:spPr>
        <p:txBody>
          <a:bodyPr tIns="0" bIns="0" anchor="ctr"/>
          <a:lstStyle>
            <a:lvl1pPr algn="r">
              <a:defRPr sz="1400" baseline="0"/>
            </a:lvl1pPr>
          </a:lstStyle>
          <a:p>
            <a:pPr lvl="0"/>
            <a:r>
              <a:rPr lang="de-DE" dirty="0"/>
              <a:t>„Text“ </a:t>
            </a:r>
          </a:p>
        </p:txBody>
      </p:sp>
      <p:pic>
        <p:nvPicPr>
          <p:cNvPr id="7" name="Picture 45"/>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5840865" y="9533105"/>
            <a:ext cx="835602" cy="28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441032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etzte Seite deutsch">
    <p:spTree>
      <p:nvGrpSpPr>
        <p:cNvPr id="1" name=""/>
        <p:cNvGrpSpPr/>
        <p:nvPr/>
      </p:nvGrpSpPr>
      <p:grpSpPr>
        <a:xfrm>
          <a:off x="0" y="0"/>
          <a:ext cx="0" cy="0"/>
          <a:chOff x="0" y="0"/>
          <a:chExt cx="0" cy="0"/>
        </a:xfrm>
      </p:grpSpPr>
      <p:sp>
        <p:nvSpPr>
          <p:cNvPr id="3" name="Bildplatzhalter 3"/>
          <p:cNvSpPr>
            <a:spLocks noGrp="1"/>
          </p:cNvSpPr>
          <p:nvPr>
            <p:ph type="pic" sz="quarter" idx="14"/>
          </p:nvPr>
        </p:nvSpPr>
        <p:spPr>
          <a:xfrm>
            <a:off x="5956467" y="160855"/>
            <a:ext cx="720000" cy="720000"/>
          </a:xfrm>
        </p:spPr>
        <p:txBody>
          <a:bodyPr/>
          <a:lstStyle/>
          <a:p>
            <a:r>
              <a:rPr lang="de-DE"/>
              <a:t>Bild durch Klicken auf Symbol hinzufügen</a:t>
            </a:r>
          </a:p>
        </p:txBody>
      </p:sp>
      <p:sp>
        <p:nvSpPr>
          <p:cNvPr id="4" name="Textplatzhalter 7"/>
          <p:cNvSpPr>
            <a:spLocks noGrp="1"/>
          </p:cNvSpPr>
          <p:nvPr>
            <p:ph type="body" sz="quarter" idx="11" hasCustomPrompt="1"/>
          </p:nvPr>
        </p:nvSpPr>
        <p:spPr>
          <a:xfrm>
            <a:off x="4761333" y="269089"/>
            <a:ext cx="1106067" cy="221867"/>
          </a:xfrm>
          <a:ln>
            <a:noFill/>
          </a:ln>
        </p:spPr>
        <p:txBody>
          <a:bodyPr anchor="ctr"/>
          <a:lstStyle>
            <a:lvl1pPr algn="r">
              <a:defRPr sz="1400" b="1" cap="all" baseline="0">
                <a:solidFill>
                  <a:schemeClr val="accent2"/>
                </a:solidFill>
              </a:defRPr>
            </a:lvl1pPr>
            <a:lvl2pPr marL="257175" indent="0">
              <a:buNone/>
              <a:defRPr/>
            </a:lvl2pPr>
          </a:lstStyle>
          <a:p>
            <a:pPr lvl="0"/>
            <a:r>
              <a:rPr lang="de-DE" dirty="0" err="1"/>
              <a:t>produkt</a:t>
            </a:r>
            <a:r>
              <a:rPr lang="de-DE" dirty="0"/>
              <a:t> </a:t>
            </a:r>
          </a:p>
        </p:txBody>
      </p:sp>
      <p:sp>
        <p:nvSpPr>
          <p:cNvPr id="6" name="Textplatzhalter 13"/>
          <p:cNvSpPr>
            <a:spLocks noGrp="1"/>
          </p:cNvSpPr>
          <p:nvPr>
            <p:ph type="body" sz="quarter" idx="13" hasCustomPrompt="1"/>
          </p:nvPr>
        </p:nvSpPr>
        <p:spPr>
          <a:xfrm>
            <a:off x="3073401" y="520855"/>
            <a:ext cx="2794000" cy="283478"/>
          </a:xfrm>
        </p:spPr>
        <p:txBody>
          <a:bodyPr tIns="0" bIns="0" anchor="ctr"/>
          <a:lstStyle>
            <a:lvl1pPr algn="r">
              <a:defRPr sz="1400" baseline="0"/>
            </a:lvl1pPr>
          </a:lstStyle>
          <a:p>
            <a:pPr lvl="0"/>
            <a:r>
              <a:rPr lang="de-DE" dirty="0"/>
              <a:t>„Text“ </a:t>
            </a:r>
          </a:p>
        </p:txBody>
      </p:sp>
      <p:pic>
        <p:nvPicPr>
          <p:cNvPr id="7" name="Picture 45"/>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5840865" y="9533105"/>
            <a:ext cx="835602" cy="288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p:cNvSpPr txBox="1"/>
          <p:nvPr userDrawn="1"/>
        </p:nvSpPr>
        <p:spPr>
          <a:xfrm>
            <a:off x="457200" y="8651605"/>
            <a:ext cx="6195600" cy="707886"/>
          </a:xfrm>
          <a:prstGeom prst="rect">
            <a:avLst/>
          </a:prstGeom>
          <a:noFill/>
        </p:spPr>
        <p:txBody>
          <a:bodyPr wrap="square" rtlCol="0">
            <a:spAutoFit/>
          </a:bodyPr>
          <a:lstStyle/>
          <a:p>
            <a:pPr algn="just"/>
            <a:r>
              <a:rPr lang="de-DE" sz="800" dirty="0"/>
              <a:t>Unsere anwendungstechnische Beratung und die Informationen in diesem Merkblatt beruhen auf Erfahrung und erfolgen nach bestem Wissen und Gewissen, gelten jedoch nur als unverbindlicher Hinweis ohne jede Garantie. Außerhalb unseres Einflusses liegende Arbeits- und Einsatzbedingungen schließen einen Anspruch aus der Anwendung unserer Daten und Empfehlungen aus. Außerdem können wir keinerlei Ver­antwortung für Patentverletzungen übernehmen, die möglicherweise aus der Anwendung unserer Angaben resultieren.</a:t>
            </a:r>
          </a:p>
        </p:txBody>
      </p:sp>
      <p:sp>
        <p:nvSpPr>
          <p:cNvPr id="9" name="Textfeld 8"/>
          <p:cNvSpPr txBox="1"/>
          <p:nvPr userDrawn="1"/>
        </p:nvSpPr>
        <p:spPr>
          <a:xfrm>
            <a:off x="457200" y="7969603"/>
            <a:ext cx="6195600" cy="461665"/>
          </a:xfrm>
          <a:prstGeom prst="rect">
            <a:avLst/>
          </a:prstGeom>
          <a:noFill/>
        </p:spPr>
        <p:txBody>
          <a:bodyPr wrap="square" rtlCol="0">
            <a:spAutoFit/>
          </a:bodyPr>
          <a:lstStyle/>
          <a:p>
            <a:r>
              <a:rPr lang="de-DE" sz="1100" dirty="0"/>
              <a:t>Alle Technischen Berichte finden Sie auf unserer Homepage </a:t>
            </a:r>
            <a:r>
              <a:rPr lang="de-DE" sz="1100" dirty="0">
                <a:hlinkClick r:id="rId3"/>
              </a:rPr>
              <a:t>www.hoffmann-mineral.de</a:t>
            </a:r>
            <a:r>
              <a:rPr lang="de-DE" sz="1200" dirty="0"/>
              <a:t>.</a:t>
            </a:r>
          </a:p>
          <a:p>
            <a:endParaRPr lang="de-DE" sz="1200" dirty="0"/>
          </a:p>
        </p:txBody>
      </p:sp>
      <p:sp>
        <p:nvSpPr>
          <p:cNvPr id="5" name="Textfeld 4"/>
          <p:cNvSpPr txBox="1"/>
          <p:nvPr userDrawn="1"/>
        </p:nvSpPr>
        <p:spPr>
          <a:xfrm>
            <a:off x="2206395" y="9501550"/>
            <a:ext cx="2697210" cy="338554"/>
          </a:xfrm>
          <a:prstGeom prst="rect">
            <a:avLst/>
          </a:prstGeom>
          <a:noFill/>
        </p:spPr>
        <p:txBody>
          <a:bodyPr wrap="square" rtlCol="0">
            <a:spAutoFit/>
          </a:bodyPr>
          <a:lstStyle/>
          <a:p>
            <a:pPr defTabSz="1074738"/>
            <a:r>
              <a:rPr lang="de-DE" sz="800" dirty="0"/>
              <a:t>Münchener</a:t>
            </a:r>
            <a:r>
              <a:rPr lang="de-DE" sz="800" baseline="0" dirty="0"/>
              <a:t> Straße 75 	</a:t>
            </a:r>
            <a:r>
              <a:rPr lang="de-DE" sz="800" baseline="0" dirty="0">
                <a:sym typeface="Symbol" panose="05050102010706020507" pitchFamily="18" charset="2"/>
              </a:rPr>
              <a:t>   </a:t>
            </a:r>
            <a:r>
              <a:rPr lang="de-DE" sz="800" baseline="0" dirty="0">
                <a:latin typeface="Tahoma" panose="020B0604030504040204" pitchFamily="34" charset="0"/>
                <a:ea typeface="Tahoma" panose="020B0604030504040204" pitchFamily="34" charset="0"/>
                <a:cs typeface="Tahoma" panose="020B0604030504040204" pitchFamily="34" charset="0"/>
              </a:rPr>
              <a:t>DE-86633 Neuburg (Donau)</a:t>
            </a:r>
          </a:p>
          <a:p>
            <a:pPr defTabSz="538163"/>
            <a:r>
              <a:rPr lang="de-DE" sz="800" baseline="0" dirty="0">
                <a:latin typeface="Tahoma" panose="020B0604030504040204" pitchFamily="34" charset="0"/>
                <a:ea typeface="Tahoma" panose="020B0604030504040204" pitchFamily="34" charset="0"/>
                <a:cs typeface="Tahoma" panose="020B0604030504040204" pitchFamily="34" charset="0"/>
              </a:rPr>
              <a:t>Telefon +49 8431 53-0 	</a:t>
            </a:r>
            <a:r>
              <a:rPr lang="de-DE" sz="800" baseline="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de-DE" sz="800" baseline="0" dirty="0"/>
              <a:t> </a:t>
            </a:r>
            <a:r>
              <a:rPr lang="de-DE" sz="800" baseline="0" dirty="0">
                <a:hlinkClick r:id="rId4"/>
              </a:rPr>
              <a:t>info@hoffmann-mineral.com</a:t>
            </a:r>
            <a:r>
              <a:rPr lang="de-DE" sz="800" baseline="0" dirty="0"/>
              <a:t> </a:t>
            </a:r>
            <a:endParaRPr lang="de-DE" sz="800" dirty="0"/>
          </a:p>
        </p:txBody>
      </p:sp>
    </p:spTree>
    <p:extLst>
      <p:ext uri="{BB962C8B-B14F-4D97-AF65-F5344CB8AC3E}">
        <p14:creationId xmlns:p14="http://schemas.microsoft.com/office/powerpoint/2010/main" val="70215784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ite 1 englisch">
    <p:spTree>
      <p:nvGrpSpPr>
        <p:cNvPr id="1" name=""/>
        <p:cNvGrpSpPr/>
        <p:nvPr/>
      </p:nvGrpSpPr>
      <p:grpSpPr>
        <a:xfrm>
          <a:off x="0" y="0"/>
          <a:ext cx="0" cy="0"/>
          <a:chOff x="0" y="0"/>
          <a:chExt cx="0" cy="0"/>
        </a:xfrm>
      </p:grpSpPr>
      <p:pic>
        <p:nvPicPr>
          <p:cNvPr id="6" name="Picture 45"/>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5589241" y="228705"/>
            <a:ext cx="1052513" cy="362761"/>
          </a:xfrm>
          <a:prstGeom prst="rect">
            <a:avLst/>
          </a:prstGeom>
          <a:noFill/>
          <a:extLst>
            <a:ext uri="{909E8E84-426E-40DD-AFC4-6F175D3DCCD1}">
              <a14:hiddenFill xmlns:a14="http://schemas.microsoft.com/office/drawing/2010/main">
                <a:solidFill>
                  <a:srgbClr val="FFFFFF"/>
                </a:solidFill>
              </a14:hiddenFill>
            </a:ext>
          </a:extLst>
        </p:spPr>
      </p:pic>
      <p:sp>
        <p:nvSpPr>
          <p:cNvPr id="3" name="Bildplatzhalter 2"/>
          <p:cNvSpPr>
            <a:spLocks noGrp="1"/>
          </p:cNvSpPr>
          <p:nvPr>
            <p:ph type="pic" sz="quarter" idx="10"/>
          </p:nvPr>
        </p:nvSpPr>
        <p:spPr>
          <a:xfrm>
            <a:off x="856800" y="748800"/>
            <a:ext cx="936000" cy="936000"/>
          </a:xfrm>
          <a:ln>
            <a:noFill/>
          </a:ln>
        </p:spPr>
        <p:txBody>
          <a:bodyPr/>
          <a:lstStyle/>
          <a:p>
            <a:endParaRPr lang="de-DE"/>
          </a:p>
        </p:txBody>
      </p:sp>
      <p:sp>
        <p:nvSpPr>
          <p:cNvPr id="8" name="Textplatzhalter 7"/>
          <p:cNvSpPr>
            <a:spLocks noGrp="1"/>
          </p:cNvSpPr>
          <p:nvPr>
            <p:ph type="body" sz="quarter" idx="11" hasCustomPrompt="1"/>
          </p:nvPr>
        </p:nvSpPr>
        <p:spPr>
          <a:xfrm>
            <a:off x="2509200" y="828000"/>
            <a:ext cx="3589200" cy="378500"/>
          </a:xfrm>
          <a:ln>
            <a:noFill/>
          </a:ln>
        </p:spPr>
        <p:txBody>
          <a:bodyPr anchor="ctr"/>
          <a:lstStyle>
            <a:lvl1pPr>
              <a:defRPr sz="1800" b="1" cap="all" baseline="0">
                <a:solidFill>
                  <a:schemeClr val="accent2"/>
                </a:solidFill>
              </a:defRPr>
            </a:lvl1pPr>
            <a:lvl2pPr marL="257175" indent="0">
              <a:buNone/>
              <a:defRPr/>
            </a:lvl2pPr>
          </a:lstStyle>
          <a:p>
            <a:pPr lvl="0"/>
            <a:r>
              <a:rPr lang="de-DE" dirty="0" err="1"/>
              <a:t>product</a:t>
            </a:r>
            <a:endParaRPr lang="de-DE" dirty="0"/>
          </a:p>
        </p:txBody>
      </p:sp>
      <p:sp>
        <p:nvSpPr>
          <p:cNvPr id="14" name="Textplatzhalter 13"/>
          <p:cNvSpPr>
            <a:spLocks noGrp="1"/>
          </p:cNvSpPr>
          <p:nvPr>
            <p:ph type="body" sz="quarter" idx="13" hasCustomPrompt="1"/>
          </p:nvPr>
        </p:nvSpPr>
        <p:spPr>
          <a:xfrm>
            <a:off x="4303800" y="1271590"/>
            <a:ext cx="2536479" cy="231425"/>
          </a:xfrm>
        </p:spPr>
        <p:txBody>
          <a:bodyPr tIns="0" bIns="0" anchor="ctr"/>
          <a:lstStyle>
            <a:lvl1pPr>
              <a:defRPr sz="1600" baseline="0"/>
            </a:lvl1pPr>
          </a:lstStyle>
          <a:p>
            <a:pPr lvl="0"/>
            <a:r>
              <a:rPr lang="de-DE" dirty="0"/>
              <a:t>„Text“</a:t>
            </a:r>
          </a:p>
        </p:txBody>
      </p:sp>
      <p:sp>
        <p:nvSpPr>
          <p:cNvPr id="15" name="Textfeld 14"/>
          <p:cNvSpPr txBox="1"/>
          <p:nvPr userDrawn="1"/>
        </p:nvSpPr>
        <p:spPr>
          <a:xfrm>
            <a:off x="2509200" y="1268188"/>
            <a:ext cx="1794600" cy="246221"/>
          </a:xfrm>
          <a:prstGeom prst="rect">
            <a:avLst/>
          </a:prstGeom>
          <a:noFill/>
        </p:spPr>
        <p:txBody>
          <a:bodyPr wrap="square" lIns="0" tIns="0" rIns="0" bIns="0" rtlCol="0" anchor="ctr">
            <a:spAutoFit/>
          </a:bodyPr>
          <a:lstStyle/>
          <a:p>
            <a:r>
              <a:rPr lang="de-DE" sz="1600" dirty="0"/>
              <a:t>Field</a:t>
            </a:r>
            <a:r>
              <a:rPr lang="de-DE" sz="1600" baseline="0" dirty="0"/>
              <a:t> </a:t>
            </a:r>
            <a:r>
              <a:rPr lang="de-DE" sz="1600" baseline="0" dirty="0" err="1"/>
              <a:t>of</a:t>
            </a:r>
            <a:r>
              <a:rPr lang="de-DE" sz="1600" baseline="0" dirty="0"/>
              <a:t> </a:t>
            </a:r>
            <a:r>
              <a:rPr lang="de-DE" sz="1600" baseline="0" dirty="0" err="1"/>
              <a:t>application</a:t>
            </a:r>
            <a:r>
              <a:rPr lang="de-DE" sz="1600" baseline="0" dirty="0"/>
              <a:t>:</a:t>
            </a:r>
            <a:endParaRPr lang="de-DE" sz="1600" dirty="0"/>
          </a:p>
        </p:txBody>
      </p:sp>
    </p:spTree>
    <p:extLst>
      <p:ext uri="{BB962C8B-B14F-4D97-AF65-F5344CB8AC3E}">
        <p14:creationId xmlns:p14="http://schemas.microsoft.com/office/powerpoint/2010/main" val="359969480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lgeseiten englisch">
    <p:spTree>
      <p:nvGrpSpPr>
        <p:cNvPr id="1" name=""/>
        <p:cNvGrpSpPr/>
        <p:nvPr/>
      </p:nvGrpSpPr>
      <p:grpSpPr>
        <a:xfrm>
          <a:off x="0" y="0"/>
          <a:ext cx="0" cy="0"/>
          <a:chOff x="0" y="0"/>
          <a:chExt cx="0" cy="0"/>
        </a:xfrm>
      </p:grpSpPr>
      <p:sp>
        <p:nvSpPr>
          <p:cNvPr id="3" name="Bildplatzhalter 3"/>
          <p:cNvSpPr>
            <a:spLocks noGrp="1"/>
          </p:cNvSpPr>
          <p:nvPr>
            <p:ph type="pic" sz="quarter" idx="14"/>
          </p:nvPr>
        </p:nvSpPr>
        <p:spPr>
          <a:xfrm>
            <a:off x="5956467" y="160855"/>
            <a:ext cx="720000" cy="720000"/>
          </a:xfrm>
        </p:spPr>
        <p:txBody>
          <a:bodyPr/>
          <a:lstStyle/>
          <a:p>
            <a:endParaRPr lang="de-DE"/>
          </a:p>
        </p:txBody>
      </p:sp>
      <p:sp>
        <p:nvSpPr>
          <p:cNvPr id="4" name="Textplatzhalter 7"/>
          <p:cNvSpPr>
            <a:spLocks noGrp="1"/>
          </p:cNvSpPr>
          <p:nvPr>
            <p:ph type="body" sz="quarter" idx="11" hasCustomPrompt="1"/>
          </p:nvPr>
        </p:nvSpPr>
        <p:spPr>
          <a:xfrm>
            <a:off x="3073401" y="269089"/>
            <a:ext cx="2794000" cy="251766"/>
          </a:xfrm>
          <a:ln>
            <a:noFill/>
          </a:ln>
        </p:spPr>
        <p:txBody>
          <a:bodyPr anchor="ctr"/>
          <a:lstStyle>
            <a:lvl1pPr algn="r">
              <a:defRPr sz="1400" b="1" cap="all" baseline="0">
                <a:solidFill>
                  <a:schemeClr val="accent2"/>
                </a:solidFill>
              </a:defRPr>
            </a:lvl1pPr>
            <a:lvl2pPr marL="257175" indent="0">
              <a:buNone/>
              <a:defRPr/>
            </a:lvl2pPr>
          </a:lstStyle>
          <a:p>
            <a:pPr lvl="0"/>
            <a:r>
              <a:rPr lang="de-DE" dirty="0" err="1"/>
              <a:t>product</a:t>
            </a:r>
            <a:endParaRPr lang="de-DE" dirty="0"/>
          </a:p>
        </p:txBody>
      </p:sp>
      <p:sp>
        <p:nvSpPr>
          <p:cNvPr id="6" name="Textplatzhalter 13"/>
          <p:cNvSpPr>
            <a:spLocks noGrp="1"/>
          </p:cNvSpPr>
          <p:nvPr>
            <p:ph type="body" sz="quarter" idx="13" hasCustomPrompt="1"/>
          </p:nvPr>
        </p:nvSpPr>
        <p:spPr>
          <a:xfrm>
            <a:off x="3073401" y="520855"/>
            <a:ext cx="2794000" cy="283478"/>
          </a:xfrm>
        </p:spPr>
        <p:txBody>
          <a:bodyPr tIns="0" bIns="0" anchor="ctr"/>
          <a:lstStyle>
            <a:lvl1pPr algn="r">
              <a:defRPr sz="1400" baseline="0"/>
            </a:lvl1pPr>
          </a:lstStyle>
          <a:p>
            <a:pPr lvl="0"/>
            <a:r>
              <a:rPr lang="de-DE" dirty="0"/>
              <a:t>„Text“ </a:t>
            </a:r>
          </a:p>
        </p:txBody>
      </p:sp>
      <p:pic>
        <p:nvPicPr>
          <p:cNvPr id="7" name="Picture 45"/>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5840865" y="9533105"/>
            <a:ext cx="835602" cy="28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53371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tzte Seite englisch">
    <p:spTree>
      <p:nvGrpSpPr>
        <p:cNvPr id="1" name=""/>
        <p:cNvGrpSpPr/>
        <p:nvPr/>
      </p:nvGrpSpPr>
      <p:grpSpPr>
        <a:xfrm>
          <a:off x="0" y="0"/>
          <a:ext cx="0" cy="0"/>
          <a:chOff x="0" y="0"/>
          <a:chExt cx="0" cy="0"/>
        </a:xfrm>
      </p:grpSpPr>
      <p:sp>
        <p:nvSpPr>
          <p:cNvPr id="3" name="Bildplatzhalter 3"/>
          <p:cNvSpPr>
            <a:spLocks noGrp="1"/>
          </p:cNvSpPr>
          <p:nvPr>
            <p:ph type="pic" sz="quarter" idx="14"/>
          </p:nvPr>
        </p:nvSpPr>
        <p:spPr>
          <a:xfrm>
            <a:off x="5956467" y="160855"/>
            <a:ext cx="720000" cy="720000"/>
          </a:xfrm>
        </p:spPr>
        <p:txBody>
          <a:bodyPr/>
          <a:lstStyle/>
          <a:p>
            <a:endParaRPr lang="de-DE"/>
          </a:p>
        </p:txBody>
      </p:sp>
      <p:sp>
        <p:nvSpPr>
          <p:cNvPr id="4" name="Textplatzhalter 7"/>
          <p:cNvSpPr>
            <a:spLocks noGrp="1"/>
          </p:cNvSpPr>
          <p:nvPr>
            <p:ph type="body" sz="quarter" idx="11" hasCustomPrompt="1"/>
          </p:nvPr>
        </p:nvSpPr>
        <p:spPr>
          <a:xfrm>
            <a:off x="3073401" y="269089"/>
            <a:ext cx="2793999" cy="251766"/>
          </a:xfrm>
          <a:ln>
            <a:noFill/>
          </a:ln>
        </p:spPr>
        <p:txBody>
          <a:bodyPr anchor="ctr"/>
          <a:lstStyle>
            <a:lvl1pPr algn="r">
              <a:defRPr sz="1400" b="1" cap="all" baseline="0">
                <a:solidFill>
                  <a:schemeClr val="accent2"/>
                </a:solidFill>
              </a:defRPr>
            </a:lvl1pPr>
            <a:lvl2pPr marL="257175" indent="0">
              <a:buNone/>
              <a:defRPr/>
            </a:lvl2pPr>
          </a:lstStyle>
          <a:p>
            <a:pPr lvl="0"/>
            <a:r>
              <a:rPr lang="de-DE" dirty="0" err="1"/>
              <a:t>product</a:t>
            </a:r>
            <a:r>
              <a:rPr lang="de-DE" dirty="0"/>
              <a:t> </a:t>
            </a:r>
          </a:p>
        </p:txBody>
      </p:sp>
      <p:sp>
        <p:nvSpPr>
          <p:cNvPr id="6" name="Textplatzhalter 13"/>
          <p:cNvSpPr>
            <a:spLocks noGrp="1"/>
          </p:cNvSpPr>
          <p:nvPr>
            <p:ph type="body" sz="quarter" idx="13" hasCustomPrompt="1"/>
          </p:nvPr>
        </p:nvSpPr>
        <p:spPr>
          <a:xfrm>
            <a:off x="3073401" y="520855"/>
            <a:ext cx="2794000" cy="283478"/>
          </a:xfrm>
        </p:spPr>
        <p:txBody>
          <a:bodyPr tIns="0" bIns="0" anchor="ctr"/>
          <a:lstStyle>
            <a:lvl1pPr algn="r">
              <a:defRPr sz="1400" baseline="0"/>
            </a:lvl1pPr>
          </a:lstStyle>
          <a:p>
            <a:pPr lvl="0"/>
            <a:r>
              <a:rPr lang="de-DE" dirty="0"/>
              <a:t>„Text“ </a:t>
            </a:r>
          </a:p>
        </p:txBody>
      </p:sp>
      <p:pic>
        <p:nvPicPr>
          <p:cNvPr id="7" name="Picture 45"/>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5840865" y="9533105"/>
            <a:ext cx="835602" cy="288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p:cNvSpPr txBox="1"/>
          <p:nvPr userDrawn="1"/>
        </p:nvSpPr>
        <p:spPr>
          <a:xfrm>
            <a:off x="457200" y="8651605"/>
            <a:ext cx="6195600"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800" kern="1200" dirty="0">
                <a:solidFill>
                  <a:schemeClr val="tx1"/>
                </a:solidFill>
                <a:effectLst/>
                <a:latin typeface="+mn-lt"/>
                <a:ea typeface="+mn-ea"/>
                <a:cs typeface="+mn-cs"/>
              </a:rPr>
              <a:t>Our applications engineering advice and the information contained in this memorandum are based on experience and are made to the best of our knowledge and belief, they must be regarded however as non-binding advice without guarantee. Working and employment conditions over which we have no control exclude any damage claim arising from the use of our data and recommendations. Furthermore we cannot assume any responsibility for patent infringements, which might result from the use of our information.</a:t>
            </a:r>
            <a:endParaRPr lang="de-DE" sz="800" kern="1200" dirty="0">
              <a:solidFill>
                <a:schemeClr val="tx1"/>
              </a:solidFill>
              <a:effectLst/>
              <a:latin typeface="+mn-lt"/>
              <a:ea typeface="+mn-ea"/>
              <a:cs typeface="+mn-cs"/>
            </a:endParaRPr>
          </a:p>
        </p:txBody>
      </p:sp>
      <p:sp>
        <p:nvSpPr>
          <p:cNvPr id="9" name="Textfeld 8"/>
          <p:cNvSpPr txBox="1"/>
          <p:nvPr userDrawn="1"/>
        </p:nvSpPr>
        <p:spPr>
          <a:xfrm>
            <a:off x="457200" y="7969603"/>
            <a:ext cx="6195600" cy="461665"/>
          </a:xfrm>
          <a:prstGeom prst="rect">
            <a:avLst/>
          </a:prstGeom>
          <a:noFill/>
        </p:spPr>
        <p:txBody>
          <a:bodyPr wrap="square" rtlCol="0">
            <a:spAutoFit/>
          </a:bodyPr>
          <a:lstStyle/>
          <a:p>
            <a:r>
              <a:rPr lang="de-DE" sz="1100" dirty="0"/>
              <a:t>All</a:t>
            </a:r>
            <a:r>
              <a:rPr lang="de-DE" sz="1100" baseline="0" dirty="0"/>
              <a:t> </a:t>
            </a:r>
            <a:r>
              <a:rPr lang="de-DE" sz="1100" baseline="0" dirty="0" err="1"/>
              <a:t>technical</a:t>
            </a:r>
            <a:r>
              <a:rPr lang="de-DE" sz="1100" baseline="0" dirty="0"/>
              <a:t> </a:t>
            </a:r>
            <a:r>
              <a:rPr lang="de-DE" sz="1100" baseline="0" dirty="0" err="1"/>
              <a:t>reports</a:t>
            </a:r>
            <a:r>
              <a:rPr lang="de-DE" sz="1100" baseline="0" dirty="0"/>
              <a:t> </a:t>
            </a:r>
            <a:r>
              <a:rPr lang="de-DE" sz="1100" baseline="0" dirty="0" err="1"/>
              <a:t>are</a:t>
            </a:r>
            <a:r>
              <a:rPr lang="de-DE" sz="1100" baseline="0" dirty="0"/>
              <a:t> </a:t>
            </a:r>
            <a:r>
              <a:rPr lang="de-DE" sz="1100" baseline="0" dirty="0" err="1"/>
              <a:t>available</a:t>
            </a:r>
            <a:r>
              <a:rPr lang="de-DE" sz="1100" baseline="0" dirty="0"/>
              <a:t> at </a:t>
            </a:r>
            <a:r>
              <a:rPr lang="de-DE" sz="1100" baseline="0" dirty="0" err="1"/>
              <a:t>our</a:t>
            </a:r>
            <a:r>
              <a:rPr lang="de-DE" sz="1100" baseline="0" dirty="0"/>
              <a:t> </a:t>
            </a:r>
            <a:r>
              <a:rPr lang="de-DE" sz="1100" baseline="0" dirty="0" err="1"/>
              <a:t>homepage</a:t>
            </a:r>
            <a:r>
              <a:rPr lang="de-DE" sz="1100" baseline="0" dirty="0"/>
              <a:t> </a:t>
            </a:r>
            <a:r>
              <a:rPr lang="de-DE" sz="1100" dirty="0">
                <a:hlinkClick r:id="rId3"/>
              </a:rPr>
              <a:t>www.hoffmann-mineral.com</a:t>
            </a:r>
            <a:r>
              <a:rPr lang="de-DE" sz="1200" dirty="0"/>
              <a:t>.</a:t>
            </a:r>
          </a:p>
          <a:p>
            <a:endParaRPr lang="de-DE" sz="1200" dirty="0"/>
          </a:p>
        </p:txBody>
      </p:sp>
      <p:sp>
        <p:nvSpPr>
          <p:cNvPr id="5" name="Textfeld 4"/>
          <p:cNvSpPr txBox="1"/>
          <p:nvPr userDrawn="1"/>
        </p:nvSpPr>
        <p:spPr>
          <a:xfrm>
            <a:off x="2206395" y="9501550"/>
            <a:ext cx="2697210" cy="338554"/>
          </a:xfrm>
          <a:prstGeom prst="rect">
            <a:avLst/>
          </a:prstGeom>
          <a:noFill/>
        </p:spPr>
        <p:txBody>
          <a:bodyPr wrap="square" rtlCol="0">
            <a:spAutoFit/>
          </a:bodyPr>
          <a:lstStyle/>
          <a:p>
            <a:pPr defTabSz="1074738"/>
            <a:r>
              <a:rPr lang="de-DE" sz="800" dirty="0"/>
              <a:t>Münchener</a:t>
            </a:r>
            <a:r>
              <a:rPr lang="de-DE" sz="800" baseline="0" dirty="0"/>
              <a:t> Straße 75 	</a:t>
            </a:r>
            <a:r>
              <a:rPr lang="de-DE" sz="800" baseline="0" dirty="0">
                <a:sym typeface="Symbol" panose="05050102010706020507" pitchFamily="18" charset="2"/>
              </a:rPr>
              <a:t>   </a:t>
            </a:r>
            <a:r>
              <a:rPr lang="de-DE" sz="800" baseline="0" dirty="0">
                <a:latin typeface="Tahoma" panose="020B0604030504040204" pitchFamily="34" charset="0"/>
                <a:ea typeface="Tahoma" panose="020B0604030504040204" pitchFamily="34" charset="0"/>
                <a:cs typeface="Tahoma" panose="020B0604030504040204" pitchFamily="34" charset="0"/>
              </a:rPr>
              <a:t>DE-86633 Neuburg (Donau)</a:t>
            </a:r>
          </a:p>
          <a:p>
            <a:pPr defTabSz="538163"/>
            <a:r>
              <a:rPr lang="de-DE" sz="800" baseline="0" dirty="0">
                <a:latin typeface="Tahoma" panose="020B0604030504040204" pitchFamily="34" charset="0"/>
                <a:ea typeface="Tahoma" panose="020B0604030504040204" pitchFamily="34" charset="0"/>
                <a:cs typeface="Tahoma" panose="020B0604030504040204" pitchFamily="34" charset="0"/>
              </a:rPr>
              <a:t>Phone +49 8431 53-0 	</a:t>
            </a:r>
            <a:r>
              <a:rPr lang="de-DE" sz="800" baseline="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de-DE" sz="800" baseline="0" dirty="0"/>
              <a:t> </a:t>
            </a:r>
            <a:r>
              <a:rPr lang="de-DE" sz="800" baseline="0" dirty="0">
                <a:hlinkClick r:id="rId4"/>
              </a:rPr>
              <a:t>info@hoffmann-mineral.com</a:t>
            </a:r>
            <a:r>
              <a:rPr lang="de-DE" sz="800" baseline="0" dirty="0"/>
              <a:t> </a:t>
            </a:r>
            <a:endParaRPr lang="de-DE" sz="800" dirty="0"/>
          </a:p>
        </p:txBody>
      </p:sp>
    </p:spTree>
    <p:extLst>
      <p:ext uri="{BB962C8B-B14F-4D97-AF65-F5344CB8AC3E}">
        <p14:creationId xmlns:p14="http://schemas.microsoft.com/office/powerpoint/2010/main" val="2488596380"/>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30" name="Line 51"/>
          <p:cNvSpPr>
            <a:spLocks/>
          </p:cNvSpPr>
          <p:nvPr/>
        </p:nvSpPr>
        <p:spPr bwMode="auto">
          <a:xfrm>
            <a:off x="432000" y="9465733"/>
            <a:ext cx="6231266" cy="104588"/>
          </a:xfrm>
          <a:custGeom>
            <a:avLst/>
            <a:gdLst>
              <a:gd name="T0" fmla="*/ 3690143 w 7380286"/>
              <a:gd name="T1" fmla="*/ 7380286 w 7380286"/>
              <a:gd name="T2" fmla="*/ 3690143 w 7380286"/>
              <a:gd name="T3" fmla="*/ 0 w 7380286"/>
              <a:gd name="T4" fmla="*/ 0 w 7380286"/>
              <a:gd name="T5" fmla="*/ 7380286 w 7380286"/>
              <a:gd name="T6" fmla="*/ 17694720 60000 65536"/>
              <a:gd name="T7" fmla="*/ 0 60000 65536"/>
              <a:gd name="T8" fmla="*/ 5898240 60000 65536"/>
              <a:gd name="T9" fmla="*/ 11796480 60000 65536"/>
              <a:gd name="T10" fmla="*/ 5898240 60000 65536"/>
              <a:gd name="T11" fmla="*/ 17694720 60000 65536"/>
              <a:gd name="T12" fmla="*/ 0 w 7380286"/>
              <a:gd name="T13" fmla="*/ 7380286 w 7380286"/>
            </a:gdLst>
            <a:ahLst/>
            <a:cxnLst>
              <a:cxn ang="T6">
                <a:pos x="T0" y="0"/>
              </a:cxn>
              <a:cxn ang="T7">
                <a:pos x="T1" y="0"/>
              </a:cxn>
              <a:cxn ang="T8">
                <a:pos x="T2" y="0"/>
              </a:cxn>
              <a:cxn ang="T9">
                <a:pos x="T3" y="0"/>
              </a:cxn>
              <a:cxn ang="T10">
                <a:pos x="T4" y="0"/>
              </a:cxn>
              <a:cxn ang="T11">
                <a:pos x="T5" y="0"/>
              </a:cxn>
            </a:cxnLst>
            <a:rect l="T12" t="0" r="T13" b="0"/>
            <a:pathLst>
              <a:path w="7380286">
                <a:moveTo>
                  <a:pt x="0" y="0"/>
                </a:moveTo>
                <a:lnTo>
                  <a:pt x="7380286" y="1"/>
                </a:lnTo>
              </a:path>
            </a:pathLst>
          </a:custGeom>
          <a:noFill/>
          <a:ln w="9528">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de-DE" sz="1013"/>
          </a:p>
        </p:txBody>
      </p:sp>
      <p:sp>
        <p:nvSpPr>
          <p:cNvPr id="1035" name="Rectangle 63"/>
          <p:cNvSpPr txBox="1">
            <a:spLocks noGrp="1"/>
          </p:cNvSpPr>
          <p:nvPr>
            <p:ph type="body" idx="1"/>
          </p:nvPr>
        </p:nvSpPr>
        <p:spPr bwMode="auto">
          <a:xfrm>
            <a:off x="432000" y="722239"/>
            <a:ext cx="6111240" cy="8173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altLang="de-DE" dirty="0"/>
              <a:t>Klicken Sie, um die Formate des Vorlagentextes zu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21" name="Rectangle 47"/>
          <p:cNvSpPr>
            <a:spLocks noChangeArrowheads="1"/>
          </p:cNvSpPr>
          <p:nvPr userDrawn="1"/>
        </p:nvSpPr>
        <p:spPr bwMode="auto">
          <a:xfrm>
            <a:off x="431999" y="9609271"/>
            <a:ext cx="214138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hangingPunct="0"/>
            <a:r>
              <a:rPr lang="de-DE" altLang="de-DE" sz="800" dirty="0">
                <a:solidFill>
                  <a:schemeClr val="tx1"/>
                </a:solidFill>
              </a:rPr>
              <a:t>VM-0/MM.JJJJ   </a:t>
            </a:r>
            <a:r>
              <a:rPr lang="de-DE" altLang="de-DE" sz="8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de-DE" altLang="de-DE" sz="800" dirty="0">
                <a:solidFill>
                  <a:schemeClr val="tx1"/>
                </a:solidFill>
                <a:latin typeface="+mn-lt"/>
                <a:ea typeface="Tahoma" panose="020B0604030504040204" pitchFamily="34" charset="0"/>
                <a:cs typeface="Tahoma" panose="020B0604030504040204" pitchFamily="34" charset="0"/>
              </a:rPr>
              <a:t>Seite </a:t>
            </a:r>
            <a:fld id="{01DE8C18-C8DD-4B54-8C79-98B69EF6EE84}" type="slidenum">
              <a:rPr lang="de-DE" altLang="de-DE" sz="800" smtClean="0">
                <a:solidFill>
                  <a:schemeClr val="tx1"/>
                </a:solidFill>
                <a:latin typeface="+mn-lt"/>
                <a:ea typeface="Tahoma" panose="020B0604030504040204" pitchFamily="34" charset="0"/>
                <a:cs typeface="Tahoma" panose="020B0604030504040204" pitchFamily="34" charset="0"/>
              </a:rPr>
              <a:pPr/>
              <a:t>‹Nr.›</a:t>
            </a:fld>
            <a:endParaRPr lang="de-DE" altLang="de-DE" sz="800" dirty="0">
              <a:solidFill>
                <a:schemeClr val="tx1"/>
              </a:solidFill>
              <a:latin typeface="+mn-lt"/>
            </a:endParaRPr>
          </a:p>
        </p:txBody>
      </p:sp>
      <p:sp>
        <p:nvSpPr>
          <p:cNvPr id="5" name="Textfeld 4"/>
          <p:cNvSpPr txBox="1"/>
          <p:nvPr userDrawn="1"/>
        </p:nvSpPr>
        <p:spPr>
          <a:xfrm>
            <a:off x="432000" y="248502"/>
            <a:ext cx="3924300" cy="323165"/>
          </a:xfrm>
          <a:prstGeom prst="rect">
            <a:avLst/>
          </a:prstGeom>
          <a:noFill/>
        </p:spPr>
        <p:txBody>
          <a:bodyPr wrap="square" lIns="0" bIns="0" rtlCol="0">
            <a:spAutoFit/>
          </a:bodyPr>
          <a:lstStyle/>
          <a:p>
            <a:r>
              <a:rPr lang="de-DE" cap="small" dirty="0">
                <a:latin typeface="Arial" panose="020B0604020202020204" pitchFamily="34" charset="0"/>
                <a:ea typeface="Times New Roman" panose="02020603050405020304" pitchFamily="18" charset="0"/>
                <a:cs typeface="Times New Roman" panose="02020603050405020304" pitchFamily="18" charset="0"/>
              </a:rPr>
              <a:t>Technisches Merkblatt </a:t>
            </a:r>
          </a:p>
        </p:txBody>
      </p:sp>
    </p:spTree>
    <p:extLst>
      <p:ext uri="{BB962C8B-B14F-4D97-AF65-F5344CB8AC3E}">
        <p14:creationId xmlns:p14="http://schemas.microsoft.com/office/powerpoint/2010/main" val="362342496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700" r:id="rId3"/>
  </p:sldLayoutIdLst>
  <p:transition/>
  <p:txStyles>
    <p:titleStyle>
      <a:lvl1pPr algn="l" rtl="0" eaLnBrk="1" fontAlgn="base" hangingPunct="1">
        <a:lnSpc>
          <a:spcPts val="1969"/>
        </a:lnSpc>
        <a:spcBef>
          <a:spcPct val="0"/>
        </a:spcBef>
        <a:spcAft>
          <a:spcPct val="0"/>
        </a:spcAft>
        <a:defRPr lang="de-DE" sz="1350" b="1">
          <a:solidFill>
            <a:schemeClr val="tx2"/>
          </a:solidFill>
          <a:latin typeface="Arial"/>
        </a:defRPr>
      </a:lvl1pPr>
      <a:lvl2pPr algn="l" rtl="0" eaLnBrk="1" fontAlgn="base" hangingPunct="1">
        <a:lnSpc>
          <a:spcPts val="1969"/>
        </a:lnSpc>
        <a:spcBef>
          <a:spcPct val="0"/>
        </a:spcBef>
        <a:spcAft>
          <a:spcPct val="0"/>
        </a:spcAft>
        <a:defRPr sz="1800" b="1">
          <a:solidFill>
            <a:schemeClr val="tx2"/>
          </a:solidFill>
          <a:latin typeface="Arial" charset="0"/>
        </a:defRPr>
      </a:lvl2pPr>
      <a:lvl3pPr algn="l" rtl="0" eaLnBrk="1" fontAlgn="base" hangingPunct="1">
        <a:lnSpc>
          <a:spcPts val="1969"/>
        </a:lnSpc>
        <a:spcBef>
          <a:spcPct val="0"/>
        </a:spcBef>
        <a:spcAft>
          <a:spcPct val="0"/>
        </a:spcAft>
        <a:defRPr sz="1800" b="1">
          <a:solidFill>
            <a:schemeClr val="tx2"/>
          </a:solidFill>
          <a:latin typeface="Arial" charset="0"/>
        </a:defRPr>
      </a:lvl3pPr>
      <a:lvl4pPr algn="l" rtl="0" eaLnBrk="1" fontAlgn="base" hangingPunct="1">
        <a:lnSpc>
          <a:spcPts val="1969"/>
        </a:lnSpc>
        <a:spcBef>
          <a:spcPct val="0"/>
        </a:spcBef>
        <a:spcAft>
          <a:spcPct val="0"/>
        </a:spcAft>
        <a:defRPr sz="1800" b="1">
          <a:solidFill>
            <a:schemeClr val="tx2"/>
          </a:solidFill>
          <a:latin typeface="Arial" charset="0"/>
        </a:defRPr>
      </a:lvl4pPr>
      <a:lvl5pPr algn="l" rtl="0" eaLnBrk="1" fontAlgn="base" hangingPunct="1">
        <a:lnSpc>
          <a:spcPts val="1969"/>
        </a:lnSpc>
        <a:spcBef>
          <a:spcPct val="0"/>
        </a:spcBef>
        <a:spcAft>
          <a:spcPct val="0"/>
        </a:spcAft>
        <a:defRPr sz="1800" b="1">
          <a:solidFill>
            <a:schemeClr val="tx2"/>
          </a:solidFill>
          <a:latin typeface="Arial" charset="0"/>
        </a:defRPr>
      </a:lvl5pPr>
      <a:lvl6pPr marL="257175" algn="l" rtl="0" eaLnBrk="1" fontAlgn="base" hangingPunct="1">
        <a:lnSpc>
          <a:spcPts val="1969"/>
        </a:lnSpc>
        <a:spcBef>
          <a:spcPct val="0"/>
        </a:spcBef>
        <a:spcAft>
          <a:spcPct val="0"/>
        </a:spcAft>
        <a:defRPr sz="1800" b="1">
          <a:solidFill>
            <a:schemeClr val="tx2"/>
          </a:solidFill>
          <a:latin typeface="Arial" charset="0"/>
        </a:defRPr>
      </a:lvl6pPr>
      <a:lvl7pPr marL="514350" algn="l" rtl="0" eaLnBrk="1" fontAlgn="base" hangingPunct="1">
        <a:lnSpc>
          <a:spcPts val="1969"/>
        </a:lnSpc>
        <a:spcBef>
          <a:spcPct val="0"/>
        </a:spcBef>
        <a:spcAft>
          <a:spcPct val="0"/>
        </a:spcAft>
        <a:defRPr sz="1800" b="1">
          <a:solidFill>
            <a:schemeClr val="tx2"/>
          </a:solidFill>
          <a:latin typeface="Arial" charset="0"/>
        </a:defRPr>
      </a:lvl7pPr>
      <a:lvl8pPr marL="771525" algn="l" rtl="0" eaLnBrk="1" fontAlgn="base" hangingPunct="1">
        <a:lnSpc>
          <a:spcPts val="1969"/>
        </a:lnSpc>
        <a:spcBef>
          <a:spcPct val="0"/>
        </a:spcBef>
        <a:spcAft>
          <a:spcPct val="0"/>
        </a:spcAft>
        <a:defRPr sz="1800" b="1">
          <a:solidFill>
            <a:schemeClr val="tx2"/>
          </a:solidFill>
          <a:latin typeface="Arial" charset="0"/>
        </a:defRPr>
      </a:lvl8pPr>
      <a:lvl9pPr marL="1028700" algn="l" rtl="0" eaLnBrk="1" fontAlgn="base" hangingPunct="1">
        <a:lnSpc>
          <a:spcPts val="1969"/>
        </a:lnSpc>
        <a:spcBef>
          <a:spcPct val="0"/>
        </a:spcBef>
        <a:spcAft>
          <a:spcPct val="0"/>
        </a:spcAft>
        <a:defRPr sz="1800" b="1">
          <a:solidFill>
            <a:schemeClr val="tx2"/>
          </a:solidFill>
          <a:latin typeface="Arial" charset="0"/>
        </a:defRPr>
      </a:lvl9pPr>
    </p:titleStyle>
    <p:bodyStyle>
      <a:lvl1pPr marL="192881" indent="-192881" algn="l" rtl="0" eaLnBrk="1" fontAlgn="base" hangingPunct="1">
        <a:spcBef>
          <a:spcPts val="169"/>
        </a:spcBef>
        <a:spcAft>
          <a:spcPct val="0"/>
        </a:spcAft>
        <a:defRPr lang="de-DE" sz="900">
          <a:solidFill>
            <a:schemeClr val="tx1"/>
          </a:solidFill>
          <a:latin typeface="Arial"/>
        </a:defRPr>
      </a:lvl1pPr>
      <a:lvl2pPr marL="417910" lvl="1" indent="-160735" algn="l" rtl="0" eaLnBrk="1" fontAlgn="base" hangingPunct="1">
        <a:spcBef>
          <a:spcPts val="169"/>
        </a:spcBef>
        <a:spcAft>
          <a:spcPct val="0"/>
        </a:spcAft>
        <a:buSzPct val="100000"/>
        <a:buChar char="–"/>
        <a:defRPr lang="de-DE" sz="900">
          <a:solidFill>
            <a:schemeClr val="tx1"/>
          </a:solidFill>
          <a:latin typeface="Arial"/>
        </a:defRPr>
      </a:lvl2pPr>
      <a:lvl3pPr marL="642938" lvl="2" indent="-128588" algn="l" rtl="0" eaLnBrk="1" fontAlgn="base" hangingPunct="1">
        <a:spcBef>
          <a:spcPts val="169"/>
        </a:spcBef>
        <a:spcAft>
          <a:spcPct val="0"/>
        </a:spcAft>
        <a:buSzPct val="100000"/>
        <a:buChar char="•"/>
        <a:defRPr lang="de-DE" sz="900">
          <a:solidFill>
            <a:schemeClr val="tx1"/>
          </a:solidFill>
          <a:latin typeface="Arial"/>
        </a:defRPr>
      </a:lvl3pPr>
      <a:lvl4pPr marL="877789" lvl="3" indent="-128588" algn="l" rtl="0" eaLnBrk="1" fontAlgn="base" hangingPunct="1">
        <a:spcBef>
          <a:spcPts val="169"/>
        </a:spcBef>
        <a:spcAft>
          <a:spcPct val="0"/>
        </a:spcAft>
        <a:buSzPct val="100000"/>
        <a:buChar char="–"/>
        <a:defRPr lang="de-DE" sz="900">
          <a:solidFill>
            <a:schemeClr val="tx1"/>
          </a:solidFill>
          <a:latin typeface="Arial"/>
        </a:defRPr>
      </a:lvl4pPr>
      <a:lvl5pPr marL="1114425" lvl="4" indent="-128588" algn="l" rtl="0" eaLnBrk="1" fontAlgn="base" hangingPunct="1">
        <a:spcBef>
          <a:spcPts val="169"/>
        </a:spcBef>
        <a:spcAft>
          <a:spcPct val="0"/>
        </a:spcAft>
        <a:buSzPct val="100000"/>
        <a:buChar char="»"/>
        <a:defRPr lang="de-DE" sz="900">
          <a:solidFill>
            <a:schemeClr val="tx1"/>
          </a:solidFill>
          <a:latin typeface="Arial"/>
        </a:defRPr>
      </a:lvl5pPr>
      <a:lvl6pPr marL="1371600" indent="-128588" algn="l" rtl="0" eaLnBrk="1" fontAlgn="base" hangingPunct="1">
        <a:spcBef>
          <a:spcPts val="169"/>
        </a:spcBef>
        <a:spcAft>
          <a:spcPct val="0"/>
        </a:spcAft>
        <a:buSzPct val="100000"/>
        <a:buChar char="»"/>
        <a:defRPr lang="de-DE" sz="900">
          <a:solidFill>
            <a:srgbClr val="000000"/>
          </a:solidFill>
          <a:latin typeface="Arial"/>
        </a:defRPr>
      </a:lvl6pPr>
      <a:lvl7pPr marL="1628775" indent="-128588" algn="l" rtl="0" eaLnBrk="1" fontAlgn="base" hangingPunct="1">
        <a:spcBef>
          <a:spcPts val="169"/>
        </a:spcBef>
        <a:spcAft>
          <a:spcPct val="0"/>
        </a:spcAft>
        <a:buSzPct val="100000"/>
        <a:buChar char="»"/>
        <a:defRPr lang="de-DE" sz="900">
          <a:solidFill>
            <a:srgbClr val="000000"/>
          </a:solidFill>
          <a:latin typeface="Arial"/>
        </a:defRPr>
      </a:lvl7pPr>
      <a:lvl8pPr marL="1885950" indent="-128588" algn="l" rtl="0" eaLnBrk="1" fontAlgn="base" hangingPunct="1">
        <a:spcBef>
          <a:spcPts val="169"/>
        </a:spcBef>
        <a:spcAft>
          <a:spcPct val="0"/>
        </a:spcAft>
        <a:buSzPct val="100000"/>
        <a:buChar char="»"/>
        <a:defRPr lang="de-DE" sz="900">
          <a:solidFill>
            <a:srgbClr val="000000"/>
          </a:solidFill>
          <a:latin typeface="Arial"/>
        </a:defRPr>
      </a:lvl8pPr>
      <a:lvl9pPr marL="2143125" indent="-128588" algn="l" rtl="0" eaLnBrk="1" fontAlgn="base" hangingPunct="1">
        <a:spcBef>
          <a:spcPts val="169"/>
        </a:spcBef>
        <a:spcAft>
          <a:spcPct val="0"/>
        </a:spcAft>
        <a:buSzPct val="100000"/>
        <a:buChar char="»"/>
        <a:defRPr lang="de-DE" sz="900">
          <a:solidFill>
            <a:srgbClr val="000000"/>
          </a:solidFill>
          <a:latin typeface="Arial"/>
        </a:defRPr>
      </a:lvl9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30" name="Line 51"/>
          <p:cNvSpPr>
            <a:spLocks/>
          </p:cNvSpPr>
          <p:nvPr/>
        </p:nvSpPr>
        <p:spPr bwMode="auto">
          <a:xfrm>
            <a:off x="432000" y="9465733"/>
            <a:ext cx="6231266" cy="104588"/>
          </a:xfrm>
          <a:custGeom>
            <a:avLst/>
            <a:gdLst>
              <a:gd name="T0" fmla="*/ 3690143 w 7380286"/>
              <a:gd name="T1" fmla="*/ 7380286 w 7380286"/>
              <a:gd name="T2" fmla="*/ 3690143 w 7380286"/>
              <a:gd name="T3" fmla="*/ 0 w 7380286"/>
              <a:gd name="T4" fmla="*/ 0 w 7380286"/>
              <a:gd name="T5" fmla="*/ 7380286 w 7380286"/>
              <a:gd name="T6" fmla="*/ 17694720 60000 65536"/>
              <a:gd name="T7" fmla="*/ 0 60000 65536"/>
              <a:gd name="T8" fmla="*/ 5898240 60000 65536"/>
              <a:gd name="T9" fmla="*/ 11796480 60000 65536"/>
              <a:gd name="T10" fmla="*/ 5898240 60000 65536"/>
              <a:gd name="T11" fmla="*/ 17694720 60000 65536"/>
              <a:gd name="T12" fmla="*/ 0 w 7380286"/>
              <a:gd name="T13" fmla="*/ 7380286 w 7380286"/>
            </a:gdLst>
            <a:ahLst/>
            <a:cxnLst>
              <a:cxn ang="T6">
                <a:pos x="T0" y="0"/>
              </a:cxn>
              <a:cxn ang="T7">
                <a:pos x="T1" y="0"/>
              </a:cxn>
              <a:cxn ang="T8">
                <a:pos x="T2" y="0"/>
              </a:cxn>
              <a:cxn ang="T9">
                <a:pos x="T3" y="0"/>
              </a:cxn>
              <a:cxn ang="T10">
                <a:pos x="T4" y="0"/>
              </a:cxn>
              <a:cxn ang="T11">
                <a:pos x="T5" y="0"/>
              </a:cxn>
            </a:cxnLst>
            <a:rect l="T12" t="0" r="T13" b="0"/>
            <a:pathLst>
              <a:path w="7380286">
                <a:moveTo>
                  <a:pt x="0" y="0"/>
                </a:moveTo>
                <a:lnTo>
                  <a:pt x="7380286" y="1"/>
                </a:lnTo>
              </a:path>
            </a:pathLst>
          </a:custGeom>
          <a:noFill/>
          <a:ln w="9528">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de-DE" sz="1013"/>
          </a:p>
        </p:txBody>
      </p:sp>
      <p:sp>
        <p:nvSpPr>
          <p:cNvPr id="1035" name="Rectangle 63"/>
          <p:cNvSpPr txBox="1">
            <a:spLocks noGrp="1"/>
          </p:cNvSpPr>
          <p:nvPr>
            <p:ph type="body" idx="1"/>
          </p:nvPr>
        </p:nvSpPr>
        <p:spPr bwMode="auto">
          <a:xfrm>
            <a:off x="432000" y="722239"/>
            <a:ext cx="6111240" cy="8173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altLang="de-DE" dirty="0"/>
              <a:t>Klicken Sie, um die Formate des Vorlagentextes zu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21" name="Rectangle 47"/>
          <p:cNvSpPr>
            <a:spLocks noChangeArrowheads="1"/>
          </p:cNvSpPr>
          <p:nvPr userDrawn="1"/>
        </p:nvSpPr>
        <p:spPr bwMode="auto">
          <a:xfrm>
            <a:off x="431999" y="9609271"/>
            <a:ext cx="214138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hangingPunct="0"/>
            <a:r>
              <a:rPr lang="de-DE" altLang="de-DE" sz="800" dirty="0">
                <a:solidFill>
                  <a:schemeClr val="tx1"/>
                </a:solidFill>
              </a:rPr>
              <a:t>VM-9/05.2024   </a:t>
            </a:r>
            <a:r>
              <a:rPr lang="de-DE" altLang="de-DE" sz="8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de-DE" altLang="de-DE" sz="800" dirty="0" err="1">
                <a:solidFill>
                  <a:schemeClr val="tx1"/>
                </a:solidFill>
                <a:latin typeface="+mn-lt"/>
                <a:ea typeface="Tahoma" panose="020B0604030504040204" pitchFamily="34" charset="0"/>
                <a:cs typeface="Tahoma" panose="020B0604030504040204" pitchFamily="34" charset="0"/>
              </a:rPr>
              <a:t>page</a:t>
            </a:r>
            <a:r>
              <a:rPr lang="de-DE" altLang="de-DE" sz="800" dirty="0">
                <a:solidFill>
                  <a:schemeClr val="tx1"/>
                </a:solidFill>
                <a:latin typeface="+mn-lt"/>
                <a:ea typeface="Tahoma" panose="020B0604030504040204" pitchFamily="34" charset="0"/>
                <a:cs typeface="Tahoma" panose="020B0604030504040204" pitchFamily="34" charset="0"/>
              </a:rPr>
              <a:t> </a:t>
            </a:r>
            <a:fld id="{01DE8C18-C8DD-4B54-8C79-98B69EF6EE84}" type="slidenum">
              <a:rPr lang="de-DE" altLang="de-DE" sz="800" smtClean="0">
                <a:solidFill>
                  <a:schemeClr val="tx1"/>
                </a:solidFill>
                <a:latin typeface="+mn-lt"/>
                <a:ea typeface="Tahoma" panose="020B0604030504040204" pitchFamily="34" charset="0"/>
                <a:cs typeface="Tahoma" panose="020B0604030504040204" pitchFamily="34" charset="0"/>
              </a:rPr>
              <a:pPr/>
              <a:t>‹Nr.›</a:t>
            </a:fld>
            <a:endParaRPr lang="de-DE" altLang="de-DE" sz="800" dirty="0">
              <a:solidFill>
                <a:schemeClr val="tx1"/>
              </a:solidFill>
              <a:latin typeface="+mn-lt"/>
            </a:endParaRPr>
          </a:p>
        </p:txBody>
      </p:sp>
      <p:sp>
        <p:nvSpPr>
          <p:cNvPr id="5" name="Textfeld 4"/>
          <p:cNvSpPr txBox="1"/>
          <p:nvPr userDrawn="1"/>
        </p:nvSpPr>
        <p:spPr>
          <a:xfrm>
            <a:off x="432000" y="248502"/>
            <a:ext cx="3924300" cy="323165"/>
          </a:xfrm>
          <a:prstGeom prst="rect">
            <a:avLst/>
          </a:prstGeom>
          <a:noFill/>
        </p:spPr>
        <p:txBody>
          <a:bodyPr wrap="square" lIns="0" bIns="0" rtlCol="0">
            <a:spAutoFit/>
          </a:bodyPr>
          <a:lstStyle/>
          <a:p>
            <a:r>
              <a:rPr lang="de-DE" cap="small" dirty="0">
                <a:latin typeface="Arial" panose="020B0604020202020204" pitchFamily="34" charset="0"/>
                <a:ea typeface="Times New Roman" panose="02020603050405020304" pitchFamily="18" charset="0"/>
                <a:cs typeface="Times New Roman" panose="02020603050405020304" pitchFamily="18" charset="0"/>
              </a:rPr>
              <a:t>Technical</a:t>
            </a:r>
            <a:r>
              <a:rPr lang="de-DE" cap="small" baseline="0" dirty="0">
                <a:latin typeface="Arial" panose="020B0604020202020204" pitchFamily="34" charset="0"/>
                <a:ea typeface="Times New Roman" panose="02020603050405020304" pitchFamily="18" charset="0"/>
                <a:cs typeface="Times New Roman" panose="02020603050405020304" pitchFamily="18" charset="0"/>
              </a:rPr>
              <a:t> Data Sheet</a:t>
            </a:r>
            <a:endParaRPr lang="de-DE" cap="small" dirty="0">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9588744"/>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Lst>
  <p:transition/>
  <p:txStyles>
    <p:titleStyle>
      <a:lvl1pPr algn="l" rtl="0" eaLnBrk="1" fontAlgn="base" hangingPunct="1">
        <a:lnSpc>
          <a:spcPts val="1969"/>
        </a:lnSpc>
        <a:spcBef>
          <a:spcPct val="0"/>
        </a:spcBef>
        <a:spcAft>
          <a:spcPct val="0"/>
        </a:spcAft>
        <a:defRPr lang="de-DE" sz="1350" b="1">
          <a:solidFill>
            <a:schemeClr val="tx2"/>
          </a:solidFill>
          <a:latin typeface="Arial"/>
        </a:defRPr>
      </a:lvl1pPr>
      <a:lvl2pPr algn="l" rtl="0" eaLnBrk="1" fontAlgn="base" hangingPunct="1">
        <a:lnSpc>
          <a:spcPts val="1969"/>
        </a:lnSpc>
        <a:spcBef>
          <a:spcPct val="0"/>
        </a:spcBef>
        <a:spcAft>
          <a:spcPct val="0"/>
        </a:spcAft>
        <a:defRPr sz="1800" b="1">
          <a:solidFill>
            <a:schemeClr val="tx2"/>
          </a:solidFill>
          <a:latin typeface="Arial" charset="0"/>
        </a:defRPr>
      </a:lvl2pPr>
      <a:lvl3pPr algn="l" rtl="0" eaLnBrk="1" fontAlgn="base" hangingPunct="1">
        <a:lnSpc>
          <a:spcPts val="1969"/>
        </a:lnSpc>
        <a:spcBef>
          <a:spcPct val="0"/>
        </a:spcBef>
        <a:spcAft>
          <a:spcPct val="0"/>
        </a:spcAft>
        <a:defRPr sz="1800" b="1">
          <a:solidFill>
            <a:schemeClr val="tx2"/>
          </a:solidFill>
          <a:latin typeface="Arial" charset="0"/>
        </a:defRPr>
      </a:lvl3pPr>
      <a:lvl4pPr algn="l" rtl="0" eaLnBrk="1" fontAlgn="base" hangingPunct="1">
        <a:lnSpc>
          <a:spcPts val="1969"/>
        </a:lnSpc>
        <a:spcBef>
          <a:spcPct val="0"/>
        </a:spcBef>
        <a:spcAft>
          <a:spcPct val="0"/>
        </a:spcAft>
        <a:defRPr sz="1800" b="1">
          <a:solidFill>
            <a:schemeClr val="tx2"/>
          </a:solidFill>
          <a:latin typeface="Arial" charset="0"/>
        </a:defRPr>
      </a:lvl4pPr>
      <a:lvl5pPr algn="l" rtl="0" eaLnBrk="1" fontAlgn="base" hangingPunct="1">
        <a:lnSpc>
          <a:spcPts val="1969"/>
        </a:lnSpc>
        <a:spcBef>
          <a:spcPct val="0"/>
        </a:spcBef>
        <a:spcAft>
          <a:spcPct val="0"/>
        </a:spcAft>
        <a:defRPr sz="1800" b="1">
          <a:solidFill>
            <a:schemeClr val="tx2"/>
          </a:solidFill>
          <a:latin typeface="Arial" charset="0"/>
        </a:defRPr>
      </a:lvl5pPr>
      <a:lvl6pPr marL="257175" algn="l" rtl="0" eaLnBrk="1" fontAlgn="base" hangingPunct="1">
        <a:lnSpc>
          <a:spcPts val="1969"/>
        </a:lnSpc>
        <a:spcBef>
          <a:spcPct val="0"/>
        </a:spcBef>
        <a:spcAft>
          <a:spcPct val="0"/>
        </a:spcAft>
        <a:defRPr sz="1800" b="1">
          <a:solidFill>
            <a:schemeClr val="tx2"/>
          </a:solidFill>
          <a:latin typeface="Arial" charset="0"/>
        </a:defRPr>
      </a:lvl6pPr>
      <a:lvl7pPr marL="514350" algn="l" rtl="0" eaLnBrk="1" fontAlgn="base" hangingPunct="1">
        <a:lnSpc>
          <a:spcPts val="1969"/>
        </a:lnSpc>
        <a:spcBef>
          <a:spcPct val="0"/>
        </a:spcBef>
        <a:spcAft>
          <a:spcPct val="0"/>
        </a:spcAft>
        <a:defRPr sz="1800" b="1">
          <a:solidFill>
            <a:schemeClr val="tx2"/>
          </a:solidFill>
          <a:latin typeface="Arial" charset="0"/>
        </a:defRPr>
      </a:lvl7pPr>
      <a:lvl8pPr marL="771525" algn="l" rtl="0" eaLnBrk="1" fontAlgn="base" hangingPunct="1">
        <a:lnSpc>
          <a:spcPts val="1969"/>
        </a:lnSpc>
        <a:spcBef>
          <a:spcPct val="0"/>
        </a:spcBef>
        <a:spcAft>
          <a:spcPct val="0"/>
        </a:spcAft>
        <a:defRPr sz="1800" b="1">
          <a:solidFill>
            <a:schemeClr val="tx2"/>
          </a:solidFill>
          <a:latin typeface="Arial" charset="0"/>
        </a:defRPr>
      </a:lvl8pPr>
      <a:lvl9pPr marL="1028700" algn="l" rtl="0" eaLnBrk="1" fontAlgn="base" hangingPunct="1">
        <a:lnSpc>
          <a:spcPts val="1969"/>
        </a:lnSpc>
        <a:spcBef>
          <a:spcPct val="0"/>
        </a:spcBef>
        <a:spcAft>
          <a:spcPct val="0"/>
        </a:spcAft>
        <a:defRPr sz="1800" b="1">
          <a:solidFill>
            <a:schemeClr val="tx2"/>
          </a:solidFill>
          <a:latin typeface="Arial" charset="0"/>
        </a:defRPr>
      </a:lvl9pPr>
    </p:titleStyle>
    <p:bodyStyle>
      <a:lvl1pPr marL="192881" indent="-192881" algn="l" rtl="0" eaLnBrk="1" fontAlgn="base" hangingPunct="1">
        <a:spcBef>
          <a:spcPts val="169"/>
        </a:spcBef>
        <a:spcAft>
          <a:spcPct val="0"/>
        </a:spcAft>
        <a:defRPr lang="de-DE" sz="900">
          <a:solidFill>
            <a:schemeClr val="tx1"/>
          </a:solidFill>
          <a:latin typeface="Arial"/>
        </a:defRPr>
      </a:lvl1pPr>
      <a:lvl2pPr marL="417910" lvl="1" indent="-160735" algn="l" rtl="0" eaLnBrk="1" fontAlgn="base" hangingPunct="1">
        <a:spcBef>
          <a:spcPts val="169"/>
        </a:spcBef>
        <a:spcAft>
          <a:spcPct val="0"/>
        </a:spcAft>
        <a:buSzPct val="100000"/>
        <a:buChar char="–"/>
        <a:defRPr lang="de-DE" sz="900">
          <a:solidFill>
            <a:schemeClr val="tx1"/>
          </a:solidFill>
          <a:latin typeface="Arial"/>
        </a:defRPr>
      </a:lvl2pPr>
      <a:lvl3pPr marL="642938" lvl="2" indent="-128588" algn="l" rtl="0" eaLnBrk="1" fontAlgn="base" hangingPunct="1">
        <a:spcBef>
          <a:spcPts val="169"/>
        </a:spcBef>
        <a:spcAft>
          <a:spcPct val="0"/>
        </a:spcAft>
        <a:buSzPct val="100000"/>
        <a:buChar char="•"/>
        <a:defRPr lang="de-DE" sz="900">
          <a:solidFill>
            <a:schemeClr val="tx1"/>
          </a:solidFill>
          <a:latin typeface="Arial"/>
        </a:defRPr>
      </a:lvl3pPr>
      <a:lvl4pPr marL="877789" lvl="3" indent="-128588" algn="l" rtl="0" eaLnBrk="1" fontAlgn="base" hangingPunct="1">
        <a:spcBef>
          <a:spcPts val="169"/>
        </a:spcBef>
        <a:spcAft>
          <a:spcPct val="0"/>
        </a:spcAft>
        <a:buSzPct val="100000"/>
        <a:buChar char="–"/>
        <a:defRPr lang="de-DE" sz="900">
          <a:solidFill>
            <a:schemeClr val="tx1"/>
          </a:solidFill>
          <a:latin typeface="Arial"/>
        </a:defRPr>
      </a:lvl4pPr>
      <a:lvl5pPr marL="1114425" lvl="4" indent="-128588" algn="l" rtl="0" eaLnBrk="1" fontAlgn="base" hangingPunct="1">
        <a:spcBef>
          <a:spcPts val="169"/>
        </a:spcBef>
        <a:spcAft>
          <a:spcPct val="0"/>
        </a:spcAft>
        <a:buSzPct val="100000"/>
        <a:buChar char="»"/>
        <a:defRPr lang="de-DE" sz="900">
          <a:solidFill>
            <a:schemeClr val="tx1"/>
          </a:solidFill>
          <a:latin typeface="Arial"/>
        </a:defRPr>
      </a:lvl5pPr>
      <a:lvl6pPr marL="1371600" indent="-128588" algn="l" rtl="0" eaLnBrk="1" fontAlgn="base" hangingPunct="1">
        <a:spcBef>
          <a:spcPts val="169"/>
        </a:spcBef>
        <a:spcAft>
          <a:spcPct val="0"/>
        </a:spcAft>
        <a:buSzPct val="100000"/>
        <a:buChar char="»"/>
        <a:defRPr lang="de-DE" sz="900">
          <a:solidFill>
            <a:srgbClr val="000000"/>
          </a:solidFill>
          <a:latin typeface="Arial"/>
        </a:defRPr>
      </a:lvl6pPr>
      <a:lvl7pPr marL="1628775" indent="-128588" algn="l" rtl="0" eaLnBrk="1" fontAlgn="base" hangingPunct="1">
        <a:spcBef>
          <a:spcPts val="169"/>
        </a:spcBef>
        <a:spcAft>
          <a:spcPct val="0"/>
        </a:spcAft>
        <a:buSzPct val="100000"/>
        <a:buChar char="»"/>
        <a:defRPr lang="de-DE" sz="900">
          <a:solidFill>
            <a:srgbClr val="000000"/>
          </a:solidFill>
          <a:latin typeface="Arial"/>
        </a:defRPr>
      </a:lvl7pPr>
      <a:lvl8pPr marL="1885950" indent="-128588" algn="l" rtl="0" eaLnBrk="1" fontAlgn="base" hangingPunct="1">
        <a:spcBef>
          <a:spcPts val="169"/>
        </a:spcBef>
        <a:spcAft>
          <a:spcPct val="0"/>
        </a:spcAft>
        <a:buSzPct val="100000"/>
        <a:buChar char="»"/>
        <a:defRPr lang="de-DE" sz="900">
          <a:solidFill>
            <a:srgbClr val="000000"/>
          </a:solidFill>
          <a:latin typeface="Arial"/>
        </a:defRPr>
      </a:lvl8pPr>
      <a:lvl9pPr marL="2143125" indent="-128588" algn="l" rtl="0" eaLnBrk="1" fontAlgn="base" hangingPunct="1">
        <a:spcBef>
          <a:spcPts val="169"/>
        </a:spcBef>
        <a:spcAft>
          <a:spcPct val="0"/>
        </a:spcAft>
        <a:buSzPct val="100000"/>
        <a:buChar char="»"/>
        <a:defRPr lang="de-DE" sz="900">
          <a:solidFill>
            <a:srgbClr val="000000"/>
          </a:solidFill>
          <a:latin typeface="Arial"/>
        </a:defRPr>
      </a:lvl9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www.hoffmann-mineral.com/solutions/information/downloads/product-safety" TargetMode="External"/><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abelle 16"/>
          <p:cNvGraphicFramePr>
            <a:graphicFrameLocks noGrp="1"/>
          </p:cNvGraphicFramePr>
          <p:nvPr>
            <p:extLst>
              <p:ext uri="{D42A27DB-BD31-4B8C-83A1-F6EECF244321}">
                <p14:modId xmlns:p14="http://schemas.microsoft.com/office/powerpoint/2010/main" val="4245624545"/>
              </p:ext>
            </p:extLst>
          </p:nvPr>
        </p:nvGraphicFramePr>
        <p:xfrm>
          <a:off x="470206" y="7448801"/>
          <a:ext cx="6196908" cy="1313520"/>
        </p:xfrm>
        <a:graphic>
          <a:graphicData uri="http://schemas.openxmlformats.org/drawingml/2006/table">
            <a:tbl>
              <a:tblPr firstRow="1" bandRow="1">
                <a:tableStyleId>{17292A2E-F333-43FB-9621-5CBBE7FDCDCB}</a:tableStyleId>
              </a:tblPr>
              <a:tblGrid>
                <a:gridCol w="3003895">
                  <a:extLst>
                    <a:ext uri="{9D8B030D-6E8A-4147-A177-3AD203B41FA5}">
                      <a16:colId xmlns:a16="http://schemas.microsoft.com/office/drawing/2014/main" val="622196027"/>
                    </a:ext>
                  </a:extLst>
                </a:gridCol>
                <a:gridCol w="3193013">
                  <a:extLst>
                    <a:ext uri="{9D8B030D-6E8A-4147-A177-3AD203B41FA5}">
                      <a16:colId xmlns:a16="http://schemas.microsoft.com/office/drawing/2014/main" val="1740139364"/>
                    </a:ext>
                  </a:extLst>
                </a:gridCol>
              </a:tblGrid>
              <a:tr h="277200">
                <a:tc gridSpan="2">
                  <a:txBody>
                    <a:bodyPr/>
                    <a:lstStyle/>
                    <a:p>
                      <a:r>
                        <a:rPr lang="de-DE" sz="1200" dirty="0" err="1">
                          <a:solidFill>
                            <a:schemeClr val="tx1"/>
                          </a:solidFill>
                        </a:rPr>
                        <a:t>Packaging</a:t>
                      </a:r>
                      <a:endParaRPr lang="de-DE" sz="1200" b="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hMerge="1">
                  <a:txBody>
                    <a:bodyPr/>
                    <a:lstStyle/>
                    <a:p>
                      <a:pPr algn="ctr"/>
                      <a:endParaRPr lang="de-DE" sz="1200" b="0" dirty="0">
                        <a:solidFill>
                          <a:schemeClr val="tx1"/>
                        </a:solidFill>
                      </a:endParaRPr>
                    </a:p>
                  </a:txBody>
                  <a:tcPr anchor="ctr">
                    <a:lnL w="12700" cap="flat" cmpd="sng" algn="ctr">
                      <a:solidFill>
                        <a:schemeClr val="accent6"/>
                      </a:solidFill>
                      <a:prstDash val="solid"/>
                      <a:round/>
                      <a:headEnd type="none" w="med" len="med"/>
                      <a:tailEnd type="none" w="med" len="med"/>
                    </a:lnL>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3661238031"/>
                  </a:ext>
                </a:extLst>
              </a:tr>
              <a:tr h="0">
                <a:tc>
                  <a:txBody>
                    <a:bodyPr/>
                    <a:lstStyle/>
                    <a:p>
                      <a:r>
                        <a:rPr lang="de-DE" sz="1100" dirty="0"/>
                        <a:t>Paper</a:t>
                      </a:r>
                      <a:r>
                        <a:rPr lang="de-DE" sz="1100" baseline="0" dirty="0"/>
                        <a:t> </a:t>
                      </a:r>
                      <a:r>
                        <a:rPr lang="de-DE" sz="1100" baseline="0" dirty="0" err="1"/>
                        <a:t>bags</a:t>
                      </a:r>
                      <a:endParaRPr lang="de-DE" sz="1100" b="0" dirty="0">
                        <a:solidFill>
                          <a:schemeClr val="tx1"/>
                        </a:solidFill>
                      </a:endParaRPr>
                    </a:p>
                  </a:txBody>
                  <a:tcPr anchor="ct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tc>
                  <a:txBody>
                    <a:bodyPr/>
                    <a:lstStyle/>
                    <a:p>
                      <a:pPr algn="ctr"/>
                      <a:r>
                        <a:rPr lang="de-DE" sz="1100" dirty="0"/>
                        <a:t>á 25 kg</a:t>
                      </a:r>
                      <a:endParaRPr lang="de-DE" sz="1100" b="0" dirty="0">
                        <a:solidFill>
                          <a:schemeClr val="tx1"/>
                        </a:solidFill>
                      </a:endParaRP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66694040"/>
                  </a:ext>
                </a:extLst>
              </a:tr>
              <a:tr h="0">
                <a:tc>
                  <a:txBody>
                    <a:bodyPr/>
                    <a:lstStyle/>
                    <a:p>
                      <a:r>
                        <a:rPr lang="de-DE" sz="1100" baseline="0" dirty="0">
                          <a:effectLst/>
                        </a:rPr>
                        <a:t>EVA </a:t>
                      </a:r>
                      <a:r>
                        <a:rPr lang="de-DE" sz="1100" baseline="0" dirty="0" err="1">
                          <a:effectLst/>
                        </a:rPr>
                        <a:t>bags</a:t>
                      </a:r>
                      <a:endParaRPr lang="de-DE" sz="1100" dirty="0"/>
                    </a:p>
                  </a:txBody>
                  <a:tcP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ctr"/>
                      <a:r>
                        <a:rPr lang="en-US" sz="1100" dirty="0"/>
                        <a:t>on demand</a:t>
                      </a:r>
                      <a:endParaRPr lang="de-DE" sz="1100" dirty="0"/>
                    </a:p>
                  </a:txBody>
                  <a:tcP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4178699004"/>
                  </a:ext>
                </a:extLst>
              </a:tr>
              <a:tr h="0">
                <a:tc>
                  <a:txBody>
                    <a:bodyPr/>
                    <a:lstStyle/>
                    <a:p>
                      <a:pPr algn="l"/>
                      <a:r>
                        <a:rPr lang="de-DE" sz="1100" dirty="0">
                          <a:effectLst/>
                        </a:rPr>
                        <a:t>Big Bags</a:t>
                      </a:r>
                      <a:endParaRPr lang="de-DE" sz="1100" dirty="0"/>
                    </a:p>
                  </a:txBody>
                  <a:tcPr anchor="ct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ctr"/>
                      <a:r>
                        <a:rPr lang="de-DE" sz="1100" dirty="0"/>
                        <a:t>600 - 900 kg</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997293913"/>
                  </a:ext>
                </a:extLst>
              </a:tr>
              <a:tr h="0">
                <a:tc>
                  <a:txBody>
                    <a:bodyPr/>
                    <a:lstStyle/>
                    <a:p>
                      <a:pPr algn="l"/>
                      <a:r>
                        <a:rPr lang="de-DE" sz="1100" dirty="0" err="1"/>
                        <a:t>Bulk</a:t>
                      </a:r>
                      <a:endParaRPr lang="de-DE" sz="1100" dirty="0"/>
                    </a:p>
                  </a:txBody>
                  <a:tcPr anchor="ct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ctr"/>
                      <a:r>
                        <a:rPr lang="de-DE" sz="1100" dirty="0"/>
                        <a:t>on </a:t>
                      </a:r>
                      <a:r>
                        <a:rPr lang="de-DE" sz="1100" dirty="0" err="1"/>
                        <a:t>demand</a:t>
                      </a:r>
                      <a:endParaRPr lang="de-DE" sz="11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69176442"/>
                  </a:ext>
                </a:extLst>
              </a:tr>
            </a:tbl>
          </a:graphicData>
        </a:graphic>
      </p:graphicFrame>
      <p:pic>
        <p:nvPicPr>
          <p:cNvPr id="2" name="Bildplatzhalter 1"/>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a:stretch>
            <a:fillRect/>
          </a:stretch>
        </p:blipFill>
        <p:spPr/>
      </p:pic>
      <p:sp>
        <p:nvSpPr>
          <p:cNvPr id="21" name="Textplatzhalter 20"/>
          <p:cNvSpPr>
            <a:spLocks noGrp="1"/>
          </p:cNvSpPr>
          <p:nvPr>
            <p:ph type="body" sz="quarter" idx="11"/>
          </p:nvPr>
        </p:nvSpPr>
        <p:spPr/>
        <p:txBody>
          <a:bodyPr/>
          <a:lstStyle/>
          <a:p>
            <a:r>
              <a:rPr lang="de-DE" dirty="0" err="1"/>
              <a:t>Aktifit</a:t>
            </a:r>
            <a:r>
              <a:rPr lang="de-DE" dirty="0"/>
              <a:t> am</a:t>
            </a:r>
          </a:p>
        </p:txBody>
      </p:sp>
      <p:sp>
        <p:nvSpPr>
          <p:cNvPr id="23" name="Textplatzhalter 22"/>
          <p:cNvSpPr>
            <a:spLocks noGrp="1"/>
          </p:cNvSpPr>
          <p:nvPr>
            <p:ph type="body" sz="quarter" idx="13"/>
          </p:nvPr>
        </p:nvSpPr>
        <p:spPr/>
        <p:txBody>
          <a:bodyPr/>
          <a:lstStyle/>
          <a:p>
            <a:r>
              <a:rPr lang="de-DE" dirty="0"/>
              <a:t>Paint &amp; </a:t>
            </a:r>
            <a:r>
              <a:rPr lang="de-DE" dirty="0" err="1"/>
              <a:t>Varnish</a:t>
            </a:r>
            <a:endParaRPr lang="de-DE" dirty="0"/>
          </a:p>
        </p:txBody>
      </p:sp>
      <p:sp>
        <p:nvSpPr>
          <p:cNvPr id="3" name="Inhaltsplatzhalter 2"/>
          <p:cNvSpPr>
            <a:spLocks noGrp="1"/>
          </p:cNvSpPr>
          <p:nvPr>
            <p:ph sz="quarter" idx="4294967295"/>
          </p:nvPr>
        </p:nvSpPr>
        <p:spPr>
          <a:xfrm>
            <a:off x="673100" y="2155825"/>
            <a:ext cx="6184900" cy="2393950"/>
          </a:xfrm>
        </p:spPr>
        <p:txBody>
          <a:bodyPr/>
          <a:lstStyle/>
          <a:p>
            <a:pPr algn="just"/>
            <a:endParaRPr lang="de-DE" dirty="0"/>
          </a:p>
          <a:p>
            <a:pPr algn="just"/>
            <a:endParaRPr lang="de-DE" dirty="0"/>
          </a:p>
          <a:p>
            <a:pPr algn="just"/>
            <a:endParaRPr lang="de-DE" dirty="0"/>
          </a:p>
          <a:p>
            <a:pPr algn="just"/>
            <a:endParaRPr lang="de-DE" dirty="0"/>
          </a:p>
          <a:p>
            <a:pPr algn="just"/>
            <a:endParaRPr lang="de-DE" dirty="0"/>
          </a:p>
          <a:p>
            <a:pPr algn="just"/>
            <a:endParaRPr lang="de-DE" dirty="0"/>
          </a:p>
          <a:p>
            <a:endParaRPr lang="de-DE" dirty="0"/>
          </a:p>
        </p:txBody>
      </p:sp>
      <p:graphicFrame>
        <p:nvGraphicFramePr>
          <p:cNvPr id="14" name="Tabelle 13"/>
          <p:cNvGraphicFramePr>
            <a:graphicFrameLocks noGrp="1"/>
          </p:cNvGraphicFramePr>
          <p:nvPr>
            <p:extLst>
              <p:ext uri="{D42A27DB-BD31-4B8C-83A1-F6EECF244321}">
                <p14:modId xmlns:p14="http://schemas.microsoft.com/office/powerpoint/2010/main" val="1819584222"/>
              </p:ext>
            </p:extLst>
          </p:nvPr>
        </p:nvGraphicFramePr>
        <p:xfrm>
          <a:off x="469554" y="1879201"/>
          <a:ext cx="6184554" cy="2329905"/>
        </p:xfrm>
        <a:graphic>
          <a:graphicData uri="http://schemas.openxmlformats.org/drawingml/2006/table">
            <a:tbl>
              <a:tblPr firstRow="1" bandRow="1">
                <a:tableStyleId>{5C22544A-7EE6-4342-B048-85BDC9FD1C3A}</a:tableStyleId>
              </a:tblPr>
              <a:tblGrid>
                <a:gridCol w="6184554">
                  <a:extLst>
                    <a:ext uri="{9D8B030D-6E8A-4147-A177-3AD203B41FA5}">
                      <a16:colId xmlns:a16="http://schemas.microsoft.com/office/drawing/2014/main" val="1111625755"/>
                    </a:ext>
                  </a:extLst>
                </a:gridCol>
              </a:tblGrid>
              <a:tr h="235433">
                <a:tc>
                  <a:txBody>
                    <a:bodyPr/>
                    <a:lstStyle/>
                    <a:p>
                      <a:r>
                        <a:rPr lang="de-DE" sz="1200" b="1" dirty="0">
                          <a:solidFill>
                            <a:schemeClr val="bg1"/>
                          </a:solidFill>
                        </a:rPr>
                        <a:t>1. Description</a:t>
                      </a:r>
                    </a:p>
                  </a:txBody>
                  <a:tcPr anchor="ctr">
                    <a:solidFill>
                      <a:schemeClr val="accent3"/>
                    </a:solidFill>
                  </a:tcPr>
                </a:tc>
                <a:extLst>
                  <a:ext uri="{0D108BD9-81ED-4DB2-BD59-A6C34878D82A}">
                    <a16:rowId xmlns:a16="http://schemas.microsoft.com/office/drawing/2014/main" val="1521052689"/>
                  </a:ext>
                </a:extLst>
              </a:tr>
              <a:tr h="2055585">
                <a:tc>
                  <a:txBody>
                    <a:bodyPr/>
                    <a:lstStyle/>
                    <a:p>
                      <a:pPr algn="just"/>
                      <a:r>
                        <a:rPr lang="en-US" sz="1100" b="0" dirty="0">
                          <a:solidFill>
                            <a:schemeClr val="dk1"/>
                          </a:solidFill>
                          <a:effectLst/>
                          <a:latin typeface="+mn-lt"/>
                          <a:ea typeface="+mn-ea"/>
                          <a:cs typeface="+mn-cs"/>
                        </a:rPr>
                        <a:t>AKTIFIT AM is an activated SILFIT Z 91, produced by modifying the surface with an amino functional group. The by-products split off during the treatment reaction are largely removed during the production process which firmly attaches the functional group to the filler surface. This helps minimize undesirable side effects, as they are potentially encountered with in-situ mixing (direct addition of additive to the compound).</a:t>
                      </a:r>
                      <a:endParaRPr lang="de-DE" sz="1100" b="0" dirty="0">
                        <a:solidFill>
                          <a:schemeClr val="dk1"/>
                        </a:solidFill>
                        <a:effectLst/>
                        <a:latin typeface="+mn-lt"/>
                        <a:ea typeface="+mn-ea"/>
                        <a:cs typeface="+mn-cs"/>
                      </a:endParaRPr>
                    </a:p>
                    <a:p>
                      <a:pPr marL="0" marR="0" lvl="0" indent="0" algn="just" defTabSz="914400" eaLnBrk="1" fontAlgn="auto" latinLnBrk="0" hangingPunct="1">
                        <a:lnSpc>
                          <a:spcPct val="100000"/>
                        </a:lnSpc>
                        <a:spcBef>
                          <a:spcPts val="0"/>
                        </a:spcBef>
                        <a:spcAft>
                          <a:spcPts val="0"/>
                        </a:spcAft>
                        <a:buClrTx/>
                        <a:buSzTx/>
                        <a:buFontTx/>
                        <a:buNone/>
                        <a:tabLst/>
                        <a:defRPr/>
                      </a:pPr>
                      <a:r>
                        <a:rPr lang="en-US" sz="1100" b="0" dirty="0">
                          <a:solidFill>
                            <a:schemeClr val="dk1"/>
                          </a:solidFill>
                          <a:effectLst/>
                          <a:latin typeface="+mn-lt"/>
                          <a:ea typeface="+mn-ea"/>
                          <a:cs typeface="+mn-cs"/>
                        </a:rPr>
                        <a:t>During curing (hardening) of the coating, the amino groups of AKTIFIT AM react with appropriate functional groups of the binder or generate a strong interaction in the form of hydrogen bonds.</a:t>
                      </a:r>
                      <a:endParaRPr lang="de-DE" sz="1100" b="0" dirty="0">
                        <a:solidFill>
                          <a:schemeClr val="dk1"/>
                        </a:solidFill>
                        <a:effectLst/>
                        <a:latin typeface="+mn-lt"/>
                        <a:ea typeface="+mn-ea"/>
                        <a:cs typeface="+mn-cs"/>
                      </a:endParaRPr>
                    </a:p>
                    <a:p>
                      <a:pPr algn="just"/>
                      <a:r>
                        <a:rPr lang="en-US" sz="1100" b="0" dirty="0">
                          <a:solidFill>
                            <a:schemeClr val="dk1"/>
                          </a:solidFill>
                          <a:effectLst/>
                          <a:latin typeface="+mn-lt"/>
                          <a:ea typeface="+mn-ea"/>
                          <a:cs typeface="+mn-cs"/>
                        </a:rPr>
                        <a:t>.</a:t>
                      </a:r>
                      <a:endParaRPr lang="de-DE" sz="1100" b="0" dirty="0">
                        <a:solidFill>
                          <a:schemeClr val="dk1"/>
                        </a:solidFill>
                        <a:effectLst/>
                        <a:latin typeface="+mn-lt"/>
                        <a:ea typeface="+mn-ea"/>
                        <a:cs typeface="+mn-cs"/>
                      </a:endParaRPr>
                    </a:p>
                    <a:p>
                      <a:pPr algn="just"/>
                      <a:endParaRPr lang="de-DE" sz="1100" b="0" dirty="0"/>
                    </a:p>
                  </a:txBody>
                  <a:tcPr>
                    <a:noFill/>
                  </a:tcPr>
                </a:tc>
                <a:extLst>
                  <a:ext uri="{0D108BD9-81ED-4DB2-BD59-A6C34878D82A}">
                    <a16:rowId xmlns:a16="http://schemas.microsoft.com/office/drawing/2014/main" val="2737629199"/>
                  </a:ext>
                </a:extLst>
              </a:tr>
            </a:tbl>
          </a:graphicData>
        </a:graphic>
      </p:graphicFrame>
      <p:graphicFrame>
        <p:nvGraphicFramePr>
          <p:cNvPr id="22" name="Tabelle 21"/>
          <p:cNvGraphicFramePr>
            <a:graphicFrameLocks noGrp="1"/>
          </p:cNvGraphicFramePr>
          <p:nvPr>
            <p:extLst>
              <p:ext uri="{D42A27DB-BD31-4B8C-83A1-F6EECF244321}">
                <p14:modId xmlns:p14="http://schemas.microsoft.com/office/powerpoint/2010/main" val="3900468562"/>
              </p:ext>
            </p:extLst>
          </p:nvPr>
        </p:nvGraphicFramePr>
        <p:xfrm>
          <a:off x="470206" y="3437704"/>
          <a:ext cx="6196909" cy="3873840"/>
        </p:xfrm>
        <a:graphic>
          <a:graphicData uri="http://schemas.openxmlformats.org/drawingml/2006/table">
            <a:tbl>
              <a:tblPr firstRow="1" bandRow="1">
                <a:tableStyleId>{17292A2E-F333-43FB-9621-5CBBE7FDCDCB}</a:tableStyleId>
              </a:tblPr>
              <a:tblGrid>
                <a:gridCol w="2994198">
                  <a:extLst>
                    <a:ext uri="{9D8B030D-6E8A-4147-A177-3AD203B41FA5}">
                      <a16:colId xmlns:a16="http://schemas.microsoft.com/office/drawing/2014/main" val="622196027"/>
                    </a:ext>
                  </a:extLst>
                </a:gridCol>
                <a:gridCol w="3202711">
                  <a:extLst>
                    <a:ext uri="{9D8B030D-6E8A-4147-A177-3AD203B41FA5}">
                      <a16:colId xmlns:a16="http://schemas.microsoft.com/office/drawing/2014/main" val="1740139364"/>
                    </a:ext>
                  </a:extLst>
                </a:gridCol>
              </a:tblGrid>
              <a:tr h="277200">
                <a:tc gridSpan="2">
                  <a:txBody>
                    <a:bodyPr/>
                    <a:lstStyle/>
                    <a:p>
                      <a:r>
                        <a:rPr lang="de-DE" sz="1200" dirty="0" err="1">
                          <a:solidFill>
                            <a:schemeClr val="tx1"/>
                          </a:solidFill>
                        </a:rPr>
                        <a:t>Characteristics</a:t>
                      </a:r>
                      <a:endParaRPr lang="de-DE" sz="1200" b="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hMerge="1">
                  <a:txBody>
                    <a:bodyPr/>
                    <a:lstStyle/>
                    <a:p>
                      <a:pPr algn="ctr"/>
                      <a:endParaRPr lang="de-DE" sz="1200" b="0" dirty="0">
                        <a:solidFill>
                          <a:schemeClr val="tx1"/>
                        </a:solidFill>
                      </a:endParaRPr>
                    </a:p>
                  </a:txBody>
                  <a:tcPr anchor="ctr">
                    <a:lnL w="12700" cap="flat" cmpd="sng" algn="ctr">
                      <a:solidFill>
                        <a:schemeClr val="accent6"/>
                      </a:solidFill>
                      <a:prstDash val="solid"/>
                      <a:round/>
                      <a:headEnd type="none" w="med" len="med"/>
                      <a:tailEnd type="none" w="med" len="med"/>
                    </a:lnL>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398247219"/>
                  </a:ext>
                </a:extLst>
              </a:tr>
              <a:tr h="122872">
                <a:tc>
                  <a:txBody>
                    <a:bodyPr/>
                    <a:lstStyle/>
                    <a:p>
                      <a:r>
                        <a:rPr lang="de-DE" sz="1100" dirty="0" err="1"/>
                        <a:t>Appearance</a:t>
                      </a:r>
                      <a:endParaRPr lang="de-DE" sz="1100" b="0" dirty="0">
                        <a:solidFill>
                          <a:schemeClr val="tx1"/>
                        </a:solidFill>
                      </a:endParaRPr>
                    </a:p>
                  </a:txBody>
                  <a:tcPr anchor="ct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tc>
                  <a:txBody>
                    <a:bodyPr/>
                    <a:lstStyle/>
                    <a:p>
                      <a:pPr algn="ctr"/>
                      <a:r>
                        <a:rPr lang="de-DE" sz="1100" dirty="0" err="1"/>
                        <a:t>free-flowing</a:t>
                      </a:r>
                      <a:r>
                        <a:rPr lang="de-DE" sz="1100" dirty="0"/>
                        <a:t> </a:t>
                      </a:r>
                      <a:r>
                        <a:rPr lang="de-DE" sz="1100" dirty="0" err="1"/>
                        <a:t>powder</a:t>
                      </a:r>
                      <a:endParaRPr lang="de-DE" sz="1100" b="0" dirty="0">
                        <a:solidFill>
                          <a:schemeClr val="tx1"/>
                        </a:solidFill>
                      </a:endParaRP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66694040"/>
                  </a:ext>
                </a:extLst>
              </a:tr>
              <a:tr h="286701">
                <a:tc>
                  <a:txBody>
                    <a:bodyPr/>
                    <a:lstStyle/>
                    <a:p>
                      <a:pPr marL="0" lvl="3" indent="0" defTabSz="895350"/>
                      <a:r>
                        <a:rPr lang="de-DE" sz="1100" dirty="0">
                          <a:effectLst/>
                        </a:rPr>
                        <a:t>Color CIELAB </a:t>
                      </a:r>
                      <a:r>
                        <a:rPr lang="de-DE" sz="1100" dirty="0" err="1">
                          <a:effectLst/>
                        </a:rPr>
                        <a:t>scale</a:t>
                      </a:r>
                      <a:r>
                        <a:rPr lang="de-DE" sz="1100" dirty="0">
                          <a:effectLst/>
                        </a:rPr>
                        <a:t>:  	L*	 </a:t>
                      </a:r>
                    </a:p>
                    <a:p>
                      <a:pPr marL="0" indent="0" defTabSz="1119188">
                        <a:tabLst>
                          <a:tab pos="1790700" algn="l"/>
                        </a:tabLst>
                      </a:pPr>
                      <a:r>
                        <a:rPr lang="de-DE" sz="1100" dirty="0">
                          <a:effectLst/>
                        </a:rPr>
                        <a:t>	a*	 </a:t>
                      </a:r>
                    </a:p>
                    <a:p>
                      <a:pPr marL="0" indent="0" defTabSz="1119188">
                        <a:tabLst>
                          <a:tab pos="1790700" algn="l"/>
                        </a:tabLst>
                      </a:pPr>
                      <a:r>
                        <a:rPr lang="de-DE" sz="1100" dirty="0">
                          <a:effectLst/>
                        </a:rPr>
                        <a:t>	b*	</a:t>
                      </a:r>
                      <a:endParaRPr lang="de-DE" sz="1100" dirty="0"/>
                    </a:p>
                  </a:txBody>
                  <a:tcP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ctr" defTabSz="854075">
                        <a:tabLst/>
                      </a:pPr>
                      <a:r>
                        <a:rPr lang="de-DE" sz="1100" dirty="0"/>
                        <a:t>96.2</a:t>
                      </a:r>
                    </a:p>
                    <a:p>
                      <a:pPr marL="0" indent="0" algn="ctr" defTabSz="854075">
                        <a:buFontTx/>
                        <a:buNone/>
                        <a:tabLst/>
                      </a:pPr>
                      <a:r>
                        <a:rPr lang="de-DE" sz="1100" baseline="0" dirty="0"/>
                        <a:t>- 0.1</a:t>
                      </a:r>
                    </a:p>
                    <a:p>
                      <a:pPr marL="0" indent="0" algn="ctr" defTabSz="854075">
                        <a:buFontTx/>
                        <a:buNone/>
                        <a:tabLst/>
                      </a:pPr>
                      <a:r>
                        <a:rPr lang="de-DE" sz="1100" dirty="0"/>
                        <a:t>1.0</a:t>
                      </a:r>
                    </a:p>
                  </a:txBody>
                  <a:tcP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4178699004"/>
                  </a:ext>
                </a:extLst>
              </a:tr>
              <a:tr h="122872">
                <a:tc>
                  <a:txBody>
                    <a:bodyPr/>
                    <a:lstStyle/>
                    <a:p>
                      <a:pPr algn="l"/>
                      <a:r>
                        <a:rPr lang="de-DE" sz="1100" baseline="0" dirty="0" err="1">
                          <a:effectLst/>
                        </a:rPr>
                        <a:t>Residue</a:t>
                      </a:r>
                      <a:r>
                        <a:rPr lang="de-DE" sz="1100" dirty="0">
                          <a:effectLst/>
                        </a:rPr>
                        <a:t> &gt; 40 µm	</a:t>
                      </a:r>
                      <a:endParaRPr lang="de-DE" sz="1100" dirty="0"/>
                    </a:p>
                  </a:txBody>
                  <a:tcPr anchor="ct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ctr"/>
                      <a:r>
                        <a:rPr lang="de-DE" sz="1100" dirty="0"/>
                        <a:t>10 mg/kg</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456597688"/>
                  </a:ext>
                </a:extLst>
              </a:tr>
              <a:tr h="122872">
                <a:tc>
                  <a:txBody>
                    <a:bodyPr/>
                    <a:lstStyle/>
                    <a:p>
                      <a:pPr algn="l"/>
                      <a:r>
                        <a:rPr lang="de-DE" sz="1100" dirty="0">
                          <a:effectLst/>
                        </a:rPr>
                        <a:t>Volatile matter at 105 °C</a:t>
                      </a:r>
                      <a:endParaRPr lang="de-DE" sz="1100" dirty="0"/>
                    </a:p>
                  </a:txBody>
                  <a:tcPr anchor="ct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ctr"/>
                      <a:r>
                        <a:rPr lang="de-DE" sz="1100" dirty="0"/>
                        <a:t>0.2 %</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997293913"/>
                  </a:ext>
                </a:extLst>
              </a:tr>
              <a:tr h="122872">
                <a:tc>
                  <a:txBody>
                    <a:bodyPr/>
                    <a:lstStyle/>
                    <a:p>
                      <a:pPr algn="l"/>
                      <a:r>
                        <a:rPr lang="de-DE" sz="1100" dirty="0" err="1"/>
                        <a:t>Densitiy</a:t>
                      </a:r>
                      <a:endParaRPr lang="de-DE" sz="1100" dirty="0"/>
                    </a:p>
                  </a:txBody>
                  <a:tcPr anchor="ct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ctr"/>
                      <a:r>
                        <a:rPr lang="de-DE" sz="1100" dirty="0"/>
                        <a:t>2.6 g/cm³</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69176442"/>
                  </a:ext>
                </a:extLst>
              </a:tr>
              <a:tr h="204786">
                <a:tc>
                  <a:txBody>
                    <a:bodyPr/>
                    <a:lstStyle/>
                    <a:p>
                      <a:pPr lvl="1" defTabSz="895350">
                        <a:tabLst>
                          <a:tab pos="1619250" algn="l"/>
                        </a:tabLst>
                      </a:pPr>
                      <a:r>
                        <a:rPr lang="de-DE" sz="1100" dirty="0" err="1">
                          <a:effectLst/>
                        </a:rPr>
                        <a:t>Particle</a:t>
                      </a:r>
                      <a:r>
                        <a:rPr lang="de-DE" sz="1100" baseline="0" dirty="0">
                          <a:effectLst/>
                        </a:rPr>
                        <a:t> </a:t>
                      </a:r>
                      <a:r>
                        <a:rPr lang="de-DE" sz="1100" baseline="0" dirty="0" err="1">
                          <a:effectLst/>
                        </a:rPr>
                        <a:t>size</a:t>
                      </a:r>
                      <a:r>
                        <a:rPr lang="de-DE" sz="1100" baseline="0" dirty="0">
                          <a:effectLst/>
                        </a:rPr>
                        <a:t> </a:t>
                      </a:r>
                      <a:r>
                        <a:rPr lang="de-DE" sz="1100" baseline="0" dirty="0" err="1">
                          <a:effectLst/>
                        </a:rPr>
                        <a:t>distribution</a:t>
                      </a:r>
                      <a:r>
                        <a:rPr lang="de-DE" sz="1100" dirty="0">
                          <a:effectLst/>
                        </a:rPr>
                        <a:t> 		D</a:t>
                      </a:r>
                      <a:r>
                        <a:rPr lang="de-DE" sz="1100" baseline="-25000" dirty="0">
                          <a:effectLst/>
                        </a:rPr>
                        <a:t>50 </a:t>
                      </a:r>
                    </a:p>
                    <a:p>
                      <a:pPr lvl="1" defTabSz="895350">
                        <a:tabLst>
                          <a:tab pos="1619250" algn="l"/>
                        </a:tabLst>
                      </a:pPr>
                      <a:r>
                        <a:rPr lang="de-DE" sz="1100" baseline="0" dirty="0">
                          <a:effectLst/>
                        </a:rPr>
                        <a:t>		D</a:t>
                      </a:r>
                      <a:r>
                        <a:rPr lang="de-DE" sz="1100" baseline="-25000" dirty="0">
                          <a:effectLst/>
                        </a:rPr>
                        <a:t>97 </a:t>
                      </a:r>
                      <a:endParaRPr lang="de-DE" sz="1100" dirty="0"/>
                    </a:p>
                  </a:txBody>
                  <a:tcP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ctr"/>
                      <a:r>
                        <a:rPr lang="de-DE" sz="1100" dirty="0"/>
                        <a:t>2.3 µm</a:t>
                      </a:r>
                    </a:p>
                    <a:p>
                      <a:pPr algn="ctr"/>
                      <a:r>
                        <a:rPr lang="de-DE" sz="1100" dirty="0"/>
                        <a:t>11.0 µm</a:t>
                      </a:r>
                    </a:p>
                  </a:txBody>
                  <a:tcP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2834295963"/>
                  </a:ext>
                </a:extLst>
              </a:tr>
              <a:tr h="122872">
                <a:tc>
                  <a:txBody>
                    <a:bodyPr/>
                    <a:lstStyle/>
                    <a:p>
                      <a:r>
                        <a:rPr lang="de-DE" sz="1100" dirty="0"/>
                        <a:t>Surface </a:t>
                      </a:r>
                      <a:r>
                        <a:rPr lang="de-DE" sz="1100" dirty="0" err="1"/>
                        <a:t>area</a:t>
                      </a:r>
                      <a:r>
                        <a:rPr lang="de-DE" sz="1100" dirty="0"/>
                        <a:t> BET</a:t>
                      </a:r>
                    </a:p>
                  </a:txBody>
                  <a:tcPr anchor="ct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ctr"/>
                      <a:r>
                        <a:rPr lang="de-DE" sz="1100" dirty="0"/>
                        <a:t>9 m²/g</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2883323910"/>
                  </a:ext>
                </a:extLst>
              </a:tr>
              <a:tr h="122872">
                <a:tc>
                  <a:txBody>
                    <a:bodyPr/>
                    <a:lstStyle/>
                    <a:p>
                      <a:r>
                        <a:rPr lang="de-DE" sz="1100" dirty="0" err="1"/>
                        <a:t>Oil</a:t>
                      </a:r>
                      <a:r>
                        <a:rPr lang="de-DE" sz="1100" baseline="0" dirty="0"/>
                        <a:t> </a:t>
                      </a:r>
                      <a:r>
                        <a:rPr lang="de-DE" sz="1100" baseline="0" dirty="0" err="1"/>
                        <a:t>absorption</a:t>
                      </a:r>
                      <a:endParaRPr lang="de-DE" sz="1100" dirty="0"/>
                    </a:p>
                  </a:txBody>
                  <a:tcPr anchor="ct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ctr"/>
                      <a:r>
                        <a:rPr lang="de-DE" sz="1100" dirty="0"/>
                        <a:t>65 g/100 g</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540951595"/>
                  </a:ext>
                </a:extLst>
              </a:tr>
              <a:tr h="122872">
                <a:tc>
                  <a:txBody>
                    <a:bodyPr/>
                    <a:lstStyle/>
                    <a:p>
                      <a:r>
                        <a:rPr lang="de-DE" sz="1100" dirty="0" err="1"/>
                        <a:t>Electrical</a:t>
                      </a:r>
                      <a:r>
                        <a:rPr lang="de-DE" sz="1100" dirty="0"/>
                        <a:t> </a:t>
                      </a:r>
                      <a:r>
                        <a:rPr lang="de-DE" sz="1100" dirty="0" err="1"/>
                        <a:t>conductivity</a:t>
                      </a:r>
                      <a:endParaRPr lang="de-DE" sz="1100" dirty="0"/>
                    </a:p>
                  </a:txBody>
                  <a:tcPr anchor="ct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ctr"/>
                      <a:r>
                        <a:rPr lang="de-DE" sz="1100" dirty="0"/>
                        <a:t>60 µS/cm</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854953590"/>
                  </a:ext>
                </a:extLst>
              </a:tr>
              <a:tr h="122872">
                <a:tc>
                  <a:txBody>
                    <a:bodyPr/>
                    <a:lstStyle/>
                    <a:p>
                      <a:r>
                        <a:rPr lang="de-DE" sz="1100" dirty="0"/>
                        <a:t>Equilibrium</a:t>
                      </a:r>
                      <a:r>
                        <a:rPr lang="de-DE" sz="1100" baseline="0" dirty="0"/>
                        <a:t> moisture content at 23 °C:</a:t>
                      </a:r>
                    </a:p>
                    <a:p>
                      <a:r>
                        <a:rPr lang="de-DE" sz="1100" baseline="0" dirty="0"/>
                        <a:t>50 % relative </a:t>
                      </a:r>
                      <a:r>
                        <a:rPr lang="de-DE" sz="1100" baseline="0" dirty="0" err="1"/>
                        <a:t>humidity</a:t>
                      </a:r>
                      <a:endParaRPr lang="de-DE" sz="1100" baseline="0" dirty="0"/>
                    </a:p>
                    <a:p>
                      <a:r>
                        <a:rPr lang="de-DE" sz="1100" baseline="0" dirty="0"/>
                        <a:t>80 % relative </a:t>
                      </a:r>
                      <a:r>
                        <a:rPr lang="de-DE" sz="1100" baseline="0" dirty="0" err="1"/>
                        <a:t>humidity</a:t>
                      </a:r>
                      <a:endParaRPr lang="de-DE" sz="1100" baseline="0" dirty="0"/>
                    </a:p>
                    <a:p>
                      <a:r>
                        <a:rPr lang="de-DE" sz="1100" baseline="0" dirty="0"/>
                        <a:t>90 % relative </a:t>
                      </a:r>
                      <a:r>
                        <a:rPr lang="de-DE" sz="1100" baseline="0" dirty="0" err="1"/>
                        <a:t>humidity</a:t>
                      </a:r>
                      <a:endParaRPr lang="de-DE" sz="1100" dirty="0"/>
                    </a:p>
                  </a:txBody>
                  <a:tcPr anchor="ct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ctr"/>
                      <a:endParaRPr lang="de-DE" sz="1100" dirty="0"/>
                    </a:p>
                    <a:p>
                      <a:pPr algn="ctr"/>
                      <a:r>
                        <a:rPr lang="de-DE" sz="1100" dirty="0"/>
                        <a:t>0.11 %</a:t>
                      </a:r>
                    </a:p>
                    <a:p>
                      <a:pPr algn="ctr"/>
                      <a:r>
                        <a:rPr lang="de-DE" sz="1100" dirty="0"/>
                        <a:t>0.29 %</a:t>
                      </a:r>
                    </a:p>
                    <a:p>
                      <a:pPr algn="ctr"/>
                      <a:r>
                        <a:rPr lang="de-DE" sz="1100" dirty="0"/>
                        <a:t>0.55 %</a:t>
                      </a:r>
                    </a:p>
                  </a:txBody>
                  <a:tcP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2590824296"/>
                  </a:ext>
                </a:extLst>
              </a:tr>
            </a:tbl>
          </a:graphicData>
        </a:graphic>
      </p:graphicFrame>
      <p:graphicFrame>
        <p:nvGraphicFramePr>
          <p:cNvPr id="9" name="Tabelle 8"/>
          <p:cNvGraphicFramePr>
            <a:graphicFrameLocks noGrp="1"/>
          </p:cNvGraphicFramePr>
          <p:nvPr>
            <p:extLst>
              <p:ext uri="{D42A27DB-BD31-4B8C-83A1-F6EECF244321}">
                <p14:modId xmlns:p14="http://schemas.microsoft.com/office/powerpoint/2010/main" val="493268443"/>
              </p:ext>
            </p:extLst>
          </p:nvPr>
        </p:nvGraphicFramePr>
        <p:xfrm>
          <a:off x="470862" y="8899578"/>
          <a:ext cx="6195600" cy="554400"/>
        </p:xfrm>
        <a:graphic>
          <a:graphicData uri="http://schemas.openxmlformats.org/drawingml/2006/table">
            <a:tbl>
              <a:tblPr firstRow="1" bandRow="1">
                <a:tableStyleId>{5C22544A-7EE6-4342-B048-85BDC9FD1C3A}</a:tableStyleId>
              </a:tblPr>
              <a:tblGrid>
                <a:gridCol w="6195600">
                  <a:extLst>
                    <a:ext uri="{9D8B030D-6E8A-4147-A177-3AD203B41FA5}">
                      <a16:colId xmlns:a16="http://schemas.microsoft.com/office/drawing/2014/main" val="616611713"/>
                    </a:ext>
                  </a:extLst>
                </a:gridCol>
              </a:tblGrid>
              <a:tr h="277200">
                <a:tc>
                  <a:txBody>
                    <a:bodyPr/>
                    <a:lstStyle/>
                    <a:p>
                      <a:r>
                        <a:rPr lang="de-DE" sz="1200" b="1" dirty="0" err="1">
                          <a:solidFill>
                            <a:schemeClr val="tx1"/>
                          </a:solidFill>
                        </a:rPr>
                        <a:t>Shelf</a:t>
                      </a:r>
                      <a:r>
                        <a:rPr lang="de-DE" sz="1200" b="1" baseline="0" dirty="0">
                          <a:solidFill>
                            <a:schemeClr val="tx1"/>
                          </a:solidFill>
                        </a:rPr>
                        <a:t> </a:t>
                      </a:r>
                      <a:r>
                        <a:rPr lang="de-DE" sz="1200" b="1" baseline="0" dirty="0" err="1">
                          <a:solidFill>
                            <a:schemeClr val="tx1"/>
                          </a:solidFill>
                        </a:rPr>
                        <a:t>life</a:t>
                      </a:r>
                      <a:endParaRPr lang="de-DE" sz="1200" b="1" dirty="0">
                        <a:solidFill>
                          <a:schemeClr val="tx1"/>
                        </a:solidFill>
                      </a:endParaRPr>
                    </a:p>
                  </a:txBody>
                  <a:tcPr anchor="ctr">
                    <a:lnR w="12700" cap="flat" cmpd="sng" algn="ctr">
                      <a:solidFill>
                        <a:schemeClr val="accent4"/>
                      </a:solidFill>
                      <a:prstDash val="solid"/>
                      <a:round/>
                      <a:headEnd type="none" w="med" len="med"/>
                      <a:tailEnd type="none" w="med" len="med"/>
                    </a:lnR>
                    <a:solidFill>
                      <a:schemeClr val="bg1">
                        <a:lumMod val="75000"/>
                      </a:schemeClr>
                    </a:solidFill>
                  </a:tcPr>
                </a:tc>
                <a:extLst>
                  <a:ext uri="{0D108BD9-81ED-4DB2-BD59-A6C34878D82A}">
                    <a16:rowId xmlns:a16="http://schemas.microsoft.com/office/drawing/2014/main" val="556984435"/>
                  </a:ext>
                </a:extLst>
              </a:tr>
              <a:tr h="2772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DE" sz="1100" dirty="0"/>
                        <a:t>2</a:t>
                      </a:r>
                      <a:r>
                        <a:rPr lang="de-DE" sz="1100" baseline="0" dirty="0"/>
                        <a:t> </a:t>
                      </a:r>
                      <a:r>
                        <a:rPr lang="de-DE" sz="1100" baseline="0" dirty="0" err="1"/>
                        <a:t>years</a:t>
                      </a:r>
                      <a:r>
                        <a:rPr lang="de-DE" sz="1100" baseline="0" dirty="0"/>
                        <a:t> </a:t>
                      </a:r>
                      <a:r>
                        <a:rPr lang="de-DE" sz="1100" baseline="0" dirty="0" err="1"/>
                        <a:t>if</a:t>
                      </a:r>
                      <a:r>
                        <a:rPr lang="de-DE" sz="1100" baseline="0" dirty="0"/>
                        <a:t> </a:t>
                      </a:r>
                      <a:r>
                        <a:rPr lang="de-DE" sz="1100" baseline="0" dirty="0" err="1"/>
                        <a:t>stored</a:t>
                      </a:r>
                      <a:r>
                        <a:rPr lang="de-DE" sz="1100" baseline="0" dirty="0"/>
                        <a:t> </a:t>
                      </a:r>
                      <a:r>
                        <a:rPr lang="de-DE" sz="1100" baseline="0" dirty="0" err="1"/>
                        <a:t>properly</a:t>
                      </a:r>
                      <a:r>
                        <a:rPr lang="de-DE" sz="1100" baseline="0" dirty="0"/>
                        <a:t> </a:t>
                      </a:r>
                      <a:r>
                        <a:rPr lang="de-DE" sz="1100" baseline="0" dirty="0" err="1"/>
                        <a:t>under</a:t>
                      </a:r>
                      <a:r>
                        <a:rPr lang="de-DE" sz="1100" baseline="0" dirty="0"/>
                        <a:t> dry </a:t>
                      </a:r>
                      <a:r>
                        <a:rPr lang="de-DE" sz="1100" baseline="0" dirty="0" err="1"/>
                        <a:t>conditions</a:t>
                      </a:r>
                      <a:r>
                        <a:rPr lang="de-DE" sz="1100" baseline="0" dirty="0"/>
                        <a:t>.</a:t>
                      </a:r>
                      <a:endParaRPr lang="de-DE" sz="1100" dirty="0"/>
                    </a:p>
                  </a:txBody>
                  <a:tcPr>
                    <a:noFill/>
                  </a:tcPr>
                </a:tc>
                <a:extLst>
                  <a:ext uri="{0D108BD9-81ED-4DB2-BD59-A6C34878D82A}">
                    <a16:rowId xmlns:a16="http://schemas.microsoft.com/office/drawing/2014/main" val="2025160557"/>
                  </a:ext>
                </a:extLst>
              </a:tr>
            </a:tbl>
          </a:graphicData>
        </a:graphic>
      </p:graphicFrame>
    </p:spTree>
    <p:extLst>
      <p:ext uri="{BB962C8B-B14F-4D97-AF65-F5344CB8AC3E}">
        <p14:creationId xmlns:p14="http://schemas.microsoft.com/office/powerpoint/2010/main" val="24362188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platzhalter 3"/>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a:stretch>
            <a:fillRect/>
          </a:stretch>
        </p:blipFill>
        <p:spPr/>
      </p:pic>
      <p:sp>
        <p:nvSpPr>
          <p:cNvPr id="2" name="Textplatzhalter 1"/>
          <p:cNvSpPr>
            <a:spLocks noGrp="1"/>
          </p:cNvSpPr>
          <p:nvPr>
            <p:ph type="body" sz="quarter" idx="11"/>
          </p:nvPr>
        </p:nvSpPr>
        <p:spPr/>
        <p:txBody>
          <a:bodyPr/>
          <a:lstStyle/>
          <a:p>
            <a:r>
              <a:rPr lang="de-DE" dirty="0" err="1"/>
              <a:t>Aktifit</a:t>
            </a:r>
            <a:r>
              <a:rPr lang="de-DE" dirty="0"/>
              <a:t> AM</a:t>
            </a:r>
          </a:p>
        </p:txBody>
      </p:sp>
      <p:sp>
        <p:nvSpPr>
          <p:cNvPr id="5" name="Textplatzhalter 4"/>
          <p:cNvSpPr>
            <a:spLocks noGrp="1"/>
          </p:cNvSpPr>
          <p:nvPr>
            <p:ph type="body" sz="quarter" idx="13"/>
          </p:nvPr>
        </p:nvSpPr>
        <p:spPr>
          <a:xfrm>
            <a:off x="2628900" y="520855"/>
            <a:ext cx="3238501" cy="277246"/>
          </a:xfrm>
        </p:spPr>
        <p:txBody>
          <a:bodyPr/>
          <a:lstStyle/>
          <a:p>
            <a:r>
              <a:rPr lang="de-DE" dirty="0"/>
              <a:t>Field </a:t>
            </a:r>
            <a:r>
              <a:rPr lang="de-DE" dirty="0" err="1"/>
              <a:t>of</a:t>
            </a:r>
            <a:r>
              <a:rPr lang="de-DE" dirty="0"/>
              <a:t> </a:t>
            </a:r>
            <a:r>
              <a:rPr lang="de-DE" dirty="0" err="1"/>
              <a:t>application</a:t>
            </a:r>
            <a:r>
              <a:rPr lang="de-DE" dirty="0"/>
              <a:t>: Paint &amp; </a:t>
            </a:r>
            <a:r>
              <a:rPr lang="de-DE" dirty="0" err="1"/>
              <a:t>Varnish</a:t>
            </a:r>
            <a:endParaRPr lang="de-DE" i="1" dirty="0"/>
          </a:p>
        </p:txBody>
      </p:sp>
      <p:graphicFrame>
        <p:nvGraphicFramePr>
          <p:cNvPr id="18" name="Tabelle 17"/>
          <p:cNvGraphicFramePr>
            <a:graphicFrameLocks noGrp="1"/>
          </p:cNvGraphicFramePr>
          <p:nvPr>
            <p:extLst>
              <p:ext uri="{D42A27DB-BD31-4B8C-83A1-F6EECF244321}">
                <p14:modId xmlns:p14="http://schemas.microsoft.com/office/powerpoint/2010/main" val="2318463912"/>
              </p:ext>
            </p:extLst>
          </p:nvPr>
        </p:nvGraphicFramePr>
        <p:xfrm>
          <a:off x="457200" y="1188000"/>
          <a:ext cx="6195600" cy="5230200"/>
        </p:xfrm>
        <a:graphic>
          <a:graphicData uri="http://schemas.openxmlformats.org/drawingml/2006/table">
            <a:tbl>
              <a:tblPr firstRow="1" bandRow="1">
                <a:tableStyleId>{5C22544A-7EE6-4342-B048-85BDC9FD1C3A}</a:tableStyleId>
              </a:tblPr>
              <a:tblGrid>
                <a:gridCol w="6195600">
                  <a:extLst>
                    <a:ext uri="{9D8B030D-6E8A-4147-A177-3AD203B41FA5}">
                      <a16:colId xmlns:a16="http://schemas.microsoft.com/office/drawing/2014/main" val="1111625755"/>
                    </a:ext>
                  </a:extLst>
                </a:gridCol>
              </a:tblGrid>
              <a:tr h="277200">
                <a:tc>
                  <a:txBody>
                    <a:bodyPr/>
                    <a:lstStyle/>
                    <a:p>
                      <a:r>
                        <a:rPr lang="de-DE" sz="1200" b="1" dirty="0">
                          <a:solidFill>
                            <a:schemeClr val="bg1"/>
                          </a:solidFill>
                        </a:rPr>
                        <a:t>2.</a:t>
                      </a:r>
                      <a:r>
                        <a:rPr lang="de-DE" sz="1200" b="1" baseline="0" dirty="0">
                          <a:solidFill>
                            <a:schemeClr val="bg1"/>
                          </a:solidFill>
                        </a:rPr>
                        <a:t> </a:t>
                      </a:r>
                      <a:r>
                        <a:rPr lang="de-DE" sz="1200" b="1" baseline="0" dirty="0" err="1">
                          <a:solidFill>
                            <a:schemeClr val="bg1"/>
                          </a:solidFill>
                        </a:rPr>
                        <a:t>Applications</a:t>
                      </a:r>
                      <a:endParaRPr lang="de-DE" sz="1200" b="1" dirty="0">
                        <a:solidFill>
                          <a:schemeClr val="bg1"/>
                        </a:solidFill>
                      </a:endParaRPr>
                    </a:p>
                  </a:txBody>
                  <a:tcPr anchor="ctr">
                    <a:solidFill>
                      <a:schemeClr val="accent3"/>
                    </a:solidFill>
                  </a:tcPr>
                </a:tc>
                <a:extLst>
                  <a:ext uri="{0D108BD9-81ED-4DB2-BD59-A6C34878D82A}">
                    <a16:rowId xmlns:a16="http://schemas.microsoft.com/office/drawing/2014/main" val="1521052689"/>
                  </a:ext>
                </a:extLst>
              </a:tr>
              <a:tr h="2420253">
                <a:tc>
                  <a:txBody>
                    <a:bodyPr/>
                    <a:lstStyle/>
                    <a:p>
                      <a:pPr algn="just"/>
                      <a:r>
                        <a:rPr lang="en-US" sz="1100" dirty="0">
                          <a:solidFill>
                            <a:schemeClr val="dk1"/>
                          </a:solidFill>
                          <a:effectLst/>
                          <a:latin typeface="+mn-lt"/>
                          <a:ea typeface="+mn-ea"/>
                          <a:cs typeface="+mn-cs"/>
                        </a:rPr>
                        <a:t>In </a:t>
                      </a:r>
                      <a:r>
                        <a:rPr lang="en-US" sz="1100" b="0" dirty="0">
                          <a:solidFill>
                            <a:schemeClr val="dk1"/>
                          </a:solidFill>
                          <a:effectLst/>
                          <a:latin typeface="+mn-lt"/>
                          <a:ea typeface="+mn-ea"/>
                          <a:cs typeface="+mn-cs"/>
                        </a:rPr>
                        <a:t>paint and varnish applications AKTIFIT AM can be used as functional filler either on its own or combined with extenders or matting agents. The best effect is achieved in binder systems which have functional groups with active hydrogen or which can react with. With inert, polar groups hydrogen bonds can be generated. </a:t>
                      </a:r>
                    </a:p>
                    <a:p>
                      <a:pPr algn="just"/>
                      <a:endParaRPr lang="en-US" sz="1100" b="0" dirty="0">
                        <a:solidFill>
                          <a:schemeClr val="dk1"/>
                        </a:solidFill>
                        <a:effectLst/>
                        <a:latin typeface="+mn-lt"/>
                        <a:ea typeface="+mn-ea"/>
                        <a:cs typeface="+mn-cs"/>
                      </a:endParaRPr>
                    </a:p>
                    <a:p>
                      <a:pPr algn="just"/>
                      <a:r>
                        <a:rPr lang="en-US" sz="1100" b="0" dirty="0">
                          <a:solidFill>
                            <a:schemeClr val="dk1"/>
                          </a:solidFill>
                          <a:effectLst/>
                          <a:latin typeface="+mn-lt"/>
                          <a:ea typeface="+mn-ea"/>
                          <a:cs typeface="+mn-cs"/>
                        </a:rPr>
                        <a:t>In particular these include:</a:t>
                      </a:r>
                      <a:endParaRPr lang="de-DE" sz="1100" b="0" dirty="0">
                        <a:solidFill>
                          <a:schemeClr val="dk1"/>
                        </a:solidFill>
                        <a:effectLst/>
                        <a:latin typeface="+mn-lt"/>
                        <a:ea typeface="+mn-ea"/>
                        <a:cs typeface="+mn-cs"/>
                      </a:endParaRPr>
                    </a:p>
                    <a:p>
                      <a:pPr marL="171450" lvl="0" indent="-171450" algn="just">
                        <a:buFont typeface="Arial" panose="020B0604020202020204" pitchFamily="34" charset="0"/>
                        <a:buChar char="•"/>
                      </a:pPr>
                      <a:r>
                        <a:rPr lang="en-US" sz="1100" b="0" dirty="0">
                          <a:solidFill>
                            <a:schemeClr val="dk1"/>
                          </a:solidFill>
                          <a:effectLst/>
                          <a:latin typeface="+mn-lt"/>
                          <a:ea typeface="+mn-ea"/>
                          <a:cs typeface="+mn-cs"/>
                        </a:rPr>
                        <a:t>epoxy resins</a:t>
                      </a:r>
                      <a:endParaRPr lang="de-DE" sz="1100" b="0" dirty="0">
                        <a:solidFill>
                          <a:schemeClr val="dk1"/>
                        </a:solidFill>
                        <a:effectLst/>
                        <a:latin typeface="+mn-lt"/>
                        <a:ea typeface="+mn-ea"/>
                        <a:cs typeface="+mn-cs"/>
                      </a:endParaRPr>
                    </a:p>
                    <a:p>
                      <a:pPr marL="171450" lvl="0" indent="-171450" algn="just">
                        <a:buFont typeface="Arial" panose="020B0604020202020204" pitchFamily="34" charset="0"/>
                        <a:buChar char="•"/>
                      </a:pPr>
                      <a:r>
                        <a:rPr lang="en-US" sz="1100" b="0" dirty="0">
                          <a:solidFill>
                            <a:schemeClr val="dk1"/>
                          </a:solidFill>
                          <a:effectLst/>
                          <a:latin typeface="+mn-lt"/>
                          <a:ea typeface="+mn-ea"/>
                          <a:cs typeface="+mn-cs"/>
                        </a:rPr>
                        <a:t>polyurethane resins</a:t>
                      </a:r>
                      <a:endParaRPr lang="de-DE" sz="1100" b="0" dirty="0">
                        <a:solidFill>
                          <a:schemeClr val="dk1"/>
                        </a:solidFill>
                        <a:effectLst/>
                        <a:latin typeface="+mn-lt"/>
                        <a:ea typeface="+mn-ea"/>
                        <a:cs typeface="+mn-cs"/>
                      </a:endParaRPr>
                    </a:p>
                    <a:p>
                      <a:pPr marL="171450" lvl="0" indent="-171450" algn="just">
                        <a:buFont typeface="Arial" panose="020B0604020202020204" pitchFamily="34" charset="0"/>
                        <a:buChar char="•"/>
                      </a:pPr>
                      <a:r>
                        <a:rPr lang="en-US" sz="1100" b="0" dirty="0">
                          <a:solidFill>
                            <a:schemeClr val="dk1"/>
                          </a:solidFill>
                          <a:effectLst/>
                          <a:latin typeface="+mn-lt"/>
                          <a:ea typeface="+mn-ea"/>
                          <a:cs typeface="+mn-cs"/>
                        </a:rPr>
                        <a:t>polyester resins</a:t>
                      </a:r>
                      <a:endParaRPr lang="de-DE" sz="1100" b="0" dirty="0">
                        <a:solidFill>
                          <a:schemeClr val="dk1"/>
                        </a:solidFill>
                        <a:effectLst/>
                        <a:latin typeface="+mn-lt"/>
                        <a:ea typeface="+mn-ea"/>
                        <a:cs typeface="+mn-cs"/>
                      </a:endParaRPr>
                    </a:p>
                    <a:p>
                      <a:pPr marL="171450" lvl="0" indent="-171450" algn="just">
                        <a:buFont typeface="Arial" panose="020B0604020202020204" pitchFamily="34" charset="0"/>
                        <a:buChar char="•"/>
                      </a:pPr>
                      <a:r>
                        <a:rPr lang="en-US" sz="1100" b="0" dirty="0">
                          <a:solidFill>
                            <a:schemeClr val="dk1"/>
                          </a:solidFill>
                          <a:effectLst/>
                          <a:latin typeface="+mn-lt"/>
                          <a:ea typeface="+mn-ea"/>
                          <a:cs typeface="+mn-cs"/>
                        </a:rPr>
                        <a:t>alkyd resins</a:t>
                      </a:r>
                      <a:endParaRPr lang="de-DE" sz="1100" b="0" dirty="0">
                        <a:solidFill>
                          <a:schemeClr val="dk1"/>
                        </a:solidFill>
                        <a:effectLst/>
                        <a:latin typeface="+mn-lt"/>
                        <a:ea typeface="+mn-ea"/>
                        <a:cs typeface="+mn-cs"/>
                      </a:endParaRPr>
                    </a:p>
                    <a:p>
                      <a:pPr marL="171450" lvl="0" indent="-171450" algn="just">
                        <a:buFont typeface="Arial" panose="020B0604020202020204" pitchFamily="34" charset="0"/>
                        <a:buChar char="•"/>
                      </a:pPr>
                      <a:r>
                        <a:rPr lang="en-US" sz="1100" b="0" dirty="0">
                          <a:solidFill>
                            <a:schemeClr val="dk1"/>
                          </a:solidFill>
                          <a:effectLst/>
                          <a:latin typeface="+mn-lt"/>
                          <a:ea typeface="+mn-ea"/>
                          <a:cs typeface="+mn-cs"/>
                        </a:rPr>
                        <a:t>acrylic resins</a:t>
                      </a:r>
                      <a:endParaRPr lang="de-DE" sz="1100" b="0" dirty="0">
                        <a:solidFill>
                          <a:schemeClr val="dk1"/>
                        </a:solidFill>
                        <a:effectLst/>
                        <a:latin typeface="+mn-lt"/>
                        <a:ea typeface="+mn-ea"/>
                        <a:cs typeface="+mn-cs"/>
                      </a:endParaRPr>
                    </a:p>
                    <a:p>
                      <a:pPr marL="171450" lvl="0" indent="-171450" algn="just">
                        <a:buFont typeface="Arial" panose="020B0604020202020204" pitchFamily="34" charset="0"/>
                        <a:buChar char="•"/>
                      </a:pPr>
                      <a:r>
                        <a:rPr lang="en-US" sz="1100" b="0" dirty="0">
                          <a:solidFill>
                            <a:schemeClr val="dk1"/>
                          </a:solidFill>
                          <a:effectLst/>
                          <a:latin typeface="+mn-lt"/>
                          <a:ea typeface="+mn-ea"/>
                          <a:cs typeface="+mn-cs"/>
                        </a:rPr>
                        <a:t>phenolic and melamine resins</a:t>
                      </a:r>
                      <a:endParaRPr lang="de-DE" sz="1100" b="0" dirty="0">
                        <a:solidFill>
                          <a:schemeClr val="dk1"/>
                        </a:solidFill>
                        <a:effectLst/>
                        <a:latin typeface="+mn-lt"/>
                        <a:ea typeface="+mn-ea"/>
                        <a:cs typeface="+mn-cs"/>
                      </a:endParaRPr>
                    </a:p>
                    <a:p>
                      <a:pPr marL="171450" lvl="0" indent="-171450" algn="just">
                        <a:buFont typeface="Arial" panose="020B0604020202020204" pitchFamily="34" charset="0"/>
                        <a:buChar char="•"/>
                      </a:pPr>
                      <a:r>
                        <a:rPr lang="en-US" sz="1100" b="0" dirty="0">
                          <a:solidFill>
                            <a:schemeClr val="dk1"/>
                          </a:solidFill>
                          <a:effectLst/>
                          <a:latin typeface="+mn-lt"/>
                          <a:ea typeface="+mn-ea"/>
                          <a:cs typeface="+mn-cs"/>
                        </a:rPr>
                        <a:t>all </a:t>
                      </a:r>
                      <a:r>
                        <a:rPr lang="en-US" sz="1100" b="0" dirty="0" err="1">
                          <a:solidFill>
                            <a:schemeClr val="dk1"/>
                          </a:solidFill>
                          <a:effectLst/>
                          <a:latin typeface="+mn-lt"/>
                          <a:ea typeface="+mn-ea"/>
                          <a:cs typeface="+mn-cs"/>
                        </a:rPr>
                        <a:t>stoving</a:t>
                      </a:r>
                      <a:r>
                        <a:rPr lang="en-US" sz="1100" b="0" dirty="0">
                          <a:solidFill>
                            <a:schemeClr val="dk1"/>
                          </a:solidFill>
                          <a:effectLst/>
                          <a:latin typeface="+mn-lt"/>
                          <a:ea typeface="+mn-ea"/>
                          <a:cs typeface="+mn-cs"/>
                        </a:rPr>
                        <a:t> enamel resins</a:t>
                      </a:r>
                    </a:p>
                    <a:p>
                      <a:pPr marL="171450" lvl="0" indent="-171450" algn="just">
                        <a:buFont typeface="Arial" panose="020B0604020202020204" pitchFamily="34" charset="0"/>
                        <a:buChar char="•"/>
                      </a:pPr>
                      <a:endParaRPr lang="de-DE" sz="1100" b="0" dirty="0">
                        <a:solidFill>
                          <a:schemeClr val="dk1"/>
                        </a:solidFill>
                        <a:effectLst/>
                        <a:latin typeface="+mn-lt"/>
                        <a:ea typeface="+mn-ea"/>
                        <a:cs typeface="+mn-cs"/>
                      </a:endParaRPr>
                    </a:p>
                    <a:p>
                      <a:pPr algn="just"/>
                      <a:r>
                        <a:rPr lang="en-US" sz="1100" b="0" dirty="0">
                          <a:solidFill>
                            <a:schemeClr val="dk1"/>
                          </a:solidFill>
                          <a:effectLst/>
                          <a:latin typeface="+mn-lt"/>
                          <a:ea typeface="+mn-ea"/>
                          <a:cs typeface="+mn-cs"/>
                        </a:rPr>
                        <a:t>It stands out for its good wettability, excellent dispersion properties, which enable paint production potentially without grinding, very high brightness and color-neutrality.</a:t>
                      </a:r>
                    </a:p>
                    <a:p>
                      <a:pPr algn="just"/>
                      <a:endParaRPr lang="de-DE" sz="1100" b="0" dirty="0">
                        <a:solidFill>
                          <a:schemeClr val="dk1"/>
                        </a:solidFill>
                        <a:effectLst/>
                        <a:latin typeface="+mn-lt"/>
                        <a:ea typeface="+mn-ea"/>
                        <a:cs typeface="+mn-cs"/>
                      </a:endParaRPr>
                    </a:p>
                    <a:p>
                      <a:pPr algn="just"/>
                      <a:r>
                        <a:rPr lang="en-US" sz="1100" b="0" dirty="0">
                          <a:solidFill>
                            <a:schemeClr val="dk1"/>
                          </a:solidFill>
                          <a:effectLst/>
                          <a:latin typeface="+mn-lt"/>
                          <a:ea typeface="+mn-ea"/>
                          <a:cs typeface="+mn-cs"/>
                        </a:rPr>
                        <a:t>AKTIFIT AM enhances the opacity effect of pigments, thus it provides a replacement potential of titanium dioxide up to 20 %. In clear coats it achieves good transparency without yellow tint, a slight whitish glazing effect can result depending on formulation principle and loading.</a:t>
                      </a:r>
                    </a:p>
                    <a:p>
                      <a:pPr algn="just"/>
                      <a:endParaRPr lang="de-DE" sz="1100" b="0" dirty="0">
                        <a:solidFill>
                          <a:schemeClr val="dk1"/>
                        </a:solidFill>
                        <a:effectLst/>
                        <a:latin typeface="+mn-lt"/>
                        <a:ea typeface="+mn-ea"/>
                        <a:cs typeface="+mn-cs"/>
                      </a:endParaRPr>
                    </a:p>
                    <a:p>
                      <a:pPr algn="just"/>
                      <a:r>
                        <a:rPr lang="en-US" sz="1100" b="0" dirty="0">
                          <a:solidFill>
                            <a:schemeClr val="dk1"/>
                          </a:solidFill>
                          <a:effectLst/>
                          <a:latin typeface="+mn-lt"/>
                          <a:ea typeface="+mn-ea"/>
                          <a:cs typeface="+mn-cs"/>
                        </a:rPr>
                        <a:t>Beyond that it generates excellent mechanical properties with good scratch, abrasion and chemical resistance.</a:t>
                      </a:r>
                    </a:p>
                    <a:p>
                      <a:pPr algn="just"/>
                      <a:endParaRPr lang="en-US" sz="1100" b="0" dirty="0">
                        <a:solidFill>
                          <a:schemeClr val="dk1"/>
                        </a:solidFill>
                        <a:effectLst/>
                        <a:latin typeface="+mn-lt"/>
                        <a:ea typeface="+mn-ea"/>
                        <a:cs typeface="+mn-cs"/>
                      </a:endParaRPr>
                    </a:p>
                    <a:p>
                      <a:pPr marL="0" marR="0" lvl="0" indent="0" algn="just" defTabSz="914400" eaLnBrk="1" fontAlgn="auto" latinLnBrk="0" hangingPunct="1">
                        <a:lnSpc>
                          <a:spcPct val="100000"/>
                        </a:lnSpc>
                        <a:spcBef>
                          <a:spcPts val="0"/>
                        </a:spcBef>
                        <a:spcAft>
                          <a:spcPts val="0"/>
                        </a:spcAft>
                        <a:buClrTx/>
                        <a:buSzTx/>
                        <a:buFontTx/>
                        <a:buNone/>
                        <a:tabLst/>
                        <a:defRPr/>
                      </a:pPr>
                      <a:r>
                        <a:rPr lang="de-DE" sz="1100" i="0" dirty="0">
                          <a:solidFill>
                            <a:schemeClr val="dk1"/>
                          </a:solidFill>
                          <a:effectLst/>
                          <a:latin typeface="+mn-lt"/>
                          <a:ea typeface="+mn-ea"/>
                          <a:cs typeface="+mn-cs"/>
                        </a:rPr>
                        <a:t>Information on </a:t>
                      </a:r>
                      <a:r>
                        <a:rPr lang="de-DE" sz="1100" i="0" dirty="0" err="1">
                          <a:solidFill>
                            <a:schemeClr val="dk1"/>
                          </a:solidFill>
                          <a:effectLst/>
                          <a:latin typeface="+mn-lt"/>
                          <a:ea typeface="+mn-ea"/>
                          <a:cs typeface="+mn-cs"/>
                        </a:rPr>
                        <a:t>compliance</a:t>
                      </a:r>
                      <a:r>
                        <a:rPr lang="de-DE" sz="1100" i="0" dirty="0">
                          <a:solidFill>
                            <a:schemeClr val="dk1"/>
                          </a:solidFill>
                          <a:effectLst/>
                          <a:latin typeface="+mn-lt"/>
                          <a:ea typeface="+mn-ea"/>
                          <a:cs typeface="+mn-cs"/>
                        </a:rPr>
                        <a:t> </a:t>
                      </a:r>
                      <a:r>
                        <a:rPr lang="de-DE" sz="1100" i="0" dirty="0" err="1">
                          <a:solidFill>
                            <a:schemeClr val="dk1"/>
                          </a:solidFill>
                          <a:effectLst/>
                          <a:latin typeface="+mn-lt"/>
                          <a:ea typeface="+mn-ea"/>
                          <a:cs typeface="+mn-cs"/>
                        </a:rPr>
                        <a:t>with</a:t>
                      </a:r>
                      <a:r>
                        <a:rPr lang="de-DE" sz="1100" i="0" dirty="0">
                          <a:solidFill>
                            <a:schemeClr val="dk1"/>
                          </a:solidFill>
                          <a:effectLst/>
                          <a:latin typeface="+mn-lt"/>
                          <a:ea typeface="+mn-ea"/>
                          <a:cs typeface="+mn-cs"/>
                        </a:rPr>
                        <a:t> </a:t>
                      </a:r>
                      <a:r>
                        <a:rPr lang="de-DE" sz="1100" i="0" dirty="0" err="1">
                          <a:solidFill>
                            <a:schemeClr val="dk1"/>
                          </a:solidFill>
                          <a:effectLst/>
                          <a:latin typeface="+mn-lt"/>
                          <a:ea typeface="+mn-ea"/>
                          <a:cs typeface="+mn-cs"/>
                        </a:rPr>
                        <a:t>certain</a:t>
                      </a:r>
                      <a:r>
                        <a:rPr lang="de-DE" sz="1100" i="0" dirty="0">
                          <a:solidFill>
                            <a:schemeClr val="dk1"/>
                          </a:solidFill>
                          <a:effectLst/>
                          <a:latin typeface="+mn-lt"/>
                          <a:ea typeface="+mn-ea"/>
                          <a:cs typeface="+mn-cs"/>
                        </a:rPr>
                        <a:t> </a:t>
                      </a:r>
                      <a:r>
                        <a:rPr lang="de-DE" sz="1100" i="0" dirty="0" err="1">
                          <a:solidFill>
                            <a:schemeClr val="dk1"/>
                          </a:solidFill>
                          <a:effectLst/>
                          <a:latin typeface="+mn-lt"/>
                          <a:ea typeface="+mn-ea"/>
                          <a:cs typeface="+mn-cs"/>
                        </a:rPr>
                        <a:t>regulations</a:t>
                      </a:r>
                      <a:r>
                        <a:rPr lang="de-DE" sz="1100" i="0" dirty="0">
                          <a:solidFill>
                            <a:schemeClr val="dk1"/>
                          </a:solidFill>
                          <a:effectLst/>
                          <a:latin typeface="+mn-lt"/>
                          <a:ea typeface="+mn-ea"/>
                          <a:cs typeface="+mn-cs"/>
                        </a:rPr>
                        <a:t>/</a:t>
                      </a:r>
                      <a:r>
                        <a:rPr lang="de-DE" sz="1100" i="0" dirty="0" err="1">
                          <a:solidFill>
                            <a:schemeClr val="dk1"/>
                          </a:solidFill>
                          <a:effectLst/>
                          <a:latin typeface="+mn-lt"/>
                          <a:ea typeface="+mn-ea"/>
                          <a:cs typeface="+mn-cs"/>
                        </a:rPr>
                        <a:t>recommendations</a:t>
                      </a:r>
                      <a:r>
                        <a:rPr lang="de-DE" sz="1100" i="0" dirty="0">
                          <a:solidFill>
                            <a:schemeClr val="dk1"/>
                          </a:solidFill>
                          <a:effectLst/>
                          <a:latin typeface="+mn-lt"/>
                          <a:ea typeface="+mn-ea"/>
                          <a:cs typeface="+mn-cs"/>
                        </a:rPr>
                        <a:t> and </a:t>
                      </a:r>
                      <a:r>
                        <a:rPr lang="de-DE" sz="1100" i="0" dirty="0" err="1">
                          <a:solidFill>
                            <a:schemeClr val="dk1"/>
                          </a:solidFill>
                          <a:effectLst/>
                          <a:latin typeface="+mn-lt"/>
                          <a:ea typeface="+mn-ea"/>
                          <a:cs typeface="+mn-cs"/>
                        </a:rPr>
                        <a:t>other</a:t>
                      </a:r>
                      <a:r>
                        <a:rPr lang="de-DE" sz="1100" i="0" dirty="0">
                          <a:solidFill>
                            <a:schemeClr val="dk1"/>
                          </a:solidFill>
                          <a:effectLst/>
                          <a:latin typeface="+mn-lt"/>
                          <a:ea typeface="+mn-ea"/>
                          <a:cs typeface="+mn-cs"/>
                        </a:rPr>
                        <a:t> </a:t>
                      </a:r>
                      <a:r>
                        <a:rPr lang="de-DE" sz="1100" i="0" dirty="0" err="1">
                          <a:solidFill>
                            <a:schemeClr val="dk1"/>
                          </a:solidFill>
                          <a:effectLst/>
                          <a:latin typeface="+mn-lt"/>
                          <a:ea typeface="+mn-ea"/>
                          <a:cs typeface="+mn-cs"/>
                        </a:rPr>
                        <a:t>safety-related</a:t>
                      </a:r>
                      <a:r>
                        <a:rPr lang="de-DE" sz="1100" i="0" dirty="0">
                          <a:solidFill>
                            <a:schemeClr val="dk1"/>
                          </a:solidFill>
                          <a:effectLst/>
                          <a:latin typeface="+mn-lt"/>
                          <a:ea typeface="+mn-ea"/>
                          <a:cs typeface="+mn-cs"/>
                        </a:rPr>
                        <a:t> </a:t>
                      </a:r>
                      <a:r>
                        <a:rPr lang="de-DE" sz="1100" i="0" dirty="0" err="1">
                          <a:solidFill>
                            <a:schemeClr val="dk1"/>
                          </a:solidFill>
                          <a:effectLst/>
                          <a:latin typeface="+mn-lt"/>
                          <a:ea typeface="+mn-ea"/>
                          <a:cs typeface="+mn-cs"/>
                        </a:rPr>
                        <a:t>aspects</a:t>
                      </a:r>
                      <a:r>
                        <a:rPr lang="de-DE" sz="1100" i="0" dirty="0">
                          <a:solidFill>
                            <a:schemeClr val="dk1"/>
                          </a:solidFill>
                          <a:effectLst/>
                          <a:latin typeface="+mn-lt"/>
                          <a:ea typeface="+mn-ea"/>
                          <a:cs typeface="+mn-cs"/>
                        </a:rPr>
                        <a:t>: </a:t>
                      </a:r>
                      <a:r>
                        <a:rPr lang="de-DE" sz="1100" i="0" dirty="0" err="1">
                          <a:solidFill>
                            <a:schemeClr val="dk1"/>
                          </a:solidFill>
                          <a:effectLst/>
                          <a:latin typeface="+mn-lt"/>
                          <a:ea typeface="+mn-ea"/>
                          <a:cs typeface="+mn-cs"/>
                          <a:hlinkClick r:id="rId3"/>
                        </a:rPr>
                        <a:t>Product</a:t>
                      </a:r>
                      <a:r>
                        <a:rPr lang="de-DE" sz="1100" i="0" dirty="0">
                          <a:solidFill>
                            <a:schemeClr val="dk1"/>
                          </a:solidFill>
                          <a:effectLst/>
                          <a:latin typeface="+mn-lt"/>
                          <a:ea typeface="+mn-ea"/>
                          <a:cs typeface="+mn-cs"/>
                          <a:hlinkClick r:id="rId3"/>
                        </a:rPr>
                        <a:t> </a:t>
                      </a:r>
                      <a:r>
                        <a:rPr lang="de-DE" sz="1100" i="0" dirty="0" err="1">
                          <a:solidFill>
                            <a:schemeClr val="dk1"/>
                          </a:solidFill>
                          <a:effectLst/>
                          <a:latin typeface="+mn-lt"/>
                          <a:ea typeface="+mn-ea"/>
                          <a:cs typeface="+mn-cs"/>
                          <a:hlinkClick r:id="rId3"/>
                        </a:rPr>
                        <a:t>safety</a:t>
                      </a:r>
                      <a:r>
                        <a:rPr lang="de-DE" sz="1100" i="0" dirty="0">
                          <a:solidFill>
                            <a:schemeClr val="dk1"/>
                          </a:solidFill>
                          <a:effectLst/>
                          <a:latin typeface="+mn-lt"/>
                          <a:ea typeface="+mn-ea"/>
                          <a:cs typeface="+mn-cs"/>
                          <a:hlinkClick r:id="rId3"/>
                        </a:rPr>
                        <a:t> </a:t>
                      </a:r>
                      <a:r>
                        <a:rPr lang="de-DE" sz="1100" i="0" dirty="0" err="1">
                          <a:solidFill>
                            <a:schemeClr val="dk1"/>
                          </a:solidFill>
                          <a:effectLst/>
                          <a:latin typeface="+mn-lt"/>
                          <a:ea typeface="+mn-ea"/>
                          <a:cs typeface="+mn-cs"/>
                          <a:hlinkClick r:id="rId3"/>
                        </a:rPr>
                        <a:t>information</a:t>
                      </a:r>
                      <a:endParaRPr lang="de-DE" sz="1100" i="0" dirty="0">
                        <a:solidFill>
                          <a:schemeClr val="dk1"/>
                        </a:solidFill>
                        <a:effectLst/>
                        <a:latin typeface="+mn-lt"/>
                        <a:ea typeface="+mn-ea"/>
                        <a:cs typeface="+mn-cs"/>
                      </a:endParaRPr>
                    </a:p>
                    <a:p>
                      <a:pPr algn="just"/>
                      <a:endParaRPr lang="en-US" sz="1100" b="0" dirty="0">
                        <a:solidFill>
                          <a:schemeClr val="dk1"/>
                        </a:solidFill>
                        <a:effectLst/>
                        <a:latin typeface="+mn-lt"/>
                        <a:ea typeface="+mn-ea"/>
                        <a:cs typeface="+mn-cs"/>
                      </a:endParaRPr>
                    </a:p>
                    <a:p>
                      <a:pPr algn="just"/>
                      <a:endParaRPr lang="de-DE" sz="1100" b="0" dirty="0">
                        <a:solidFill>
                          <a:schemeClr val="dk1"/>
                        </a:solidFill>
                        <a:effectLst/>
                        <a:latin typeface="+mn-lt"/>
                        <a:ea typeface="+mn-ea"/>
                        <a:cs typeface="+mn-cs"/>
                      </a:endParaRPr>
                    </a:p>
                    <a:p>
                      <a:pPr algn="just"/>
                      <a:endParaRPr lang="de-DE" sz="1100" b="0" dirty="0"/>
                    </a:p>
                  </a:txBody>
                  <a:tcPr>
                    <a:noFill/>
                  </a:tcPr>
                </a:tc>
                <a:extLst>
                  <a:ext uri="{0D108BD9-81ED-4DB2-BD59-A6C34878D82A}">
                    <a16:rowId xmlns:a16="http://schemas.microsoft.com/office/drawing/2014/main" val="2737629199"/>
                  </a:ext>
                </a:extLst>
              </a:tr>
            </a:tbl>
          </a:graphicData>
        </a:graphic>
      </p:graphicFrame>
      <p:graphicFrame>
        <p:nvGraphicFramePr>
          <p:cNvPr id="19" name="Tabelle 18"/>
          <p:cNvGraphicFramePr>
            <a:graphicFrameLocks noGrp="1"/>
          </p:cNvGraphicFramePr>
          <p:nvPr>
            <p:extLst>
              <p:ext uri="{D42A27DB-BD31-4B8C-83A1-F6EECF244321}">
                <p14:modId xmlns:p14="http://schemas.microsoft.com/office/powerpoint/2010/main" val="3330639956"/>
              </p:ext>
            </p:extLst>
          </p:nvPr>
        </p:nvGraphicFramePr>
        <p:xfrm>
          <a:off x="457200" y="6225250"/>
          <a:ext cx="6195600" cy="2715600"/>
        </p:xfrm>
        <a:graphic>
          <a:graphicData uri="http://schemas.openxmlformats.org/drawingml/2006/table">
            <a:tbl>
              <a:tblPr firstRow="1" bandRow="1">
                <a:tableStyleId>{5C22544A-7EE6-4342-B048-85BDC9FD1C3A}</a:tableStyleId>
              </a:tblPr>
              <a:tblGrid>
                <a:gridCol w="6195600">
                  <a:extLst>
                    <a:ext uri="{9D8B030D-6E8A-4147-A177-3AD203B41FA5}">
                      <a16:colId xmlns:a16="http://schemas.microsoft.com/office/drawing/2014/main" val="616611713"/>
                    </a:ext>
                  </a:extLst>
                </a:gridCol>
              </a:tblGrid>
              <a:tr h="277200">
                <a:tc>
                  <a:txBody>
                    <a:bodyPr/>
                    <a:lstStyle/>
                    <a:p>
                      <a:r>
                        <a:rPr lang="de-DE" sz="1200" b="1" dirty="0">
                          <a:solidFill>
                            <a:schemeClr val="tx1"/>
                          </a:solidFill>
                        </a:rPr>
                        <a:t>Fields </a:t>
                      </a:r>
                      <a:r>
                        <a:rPr lang="de-DE" sz="1200" b="1" dirty="0" err="1">
                          <a:solidFill>
                            <a:schemeClr val="tx1"/>
                          </a:solidFill>
                        </a:rPr>
                        <a:t>of</a:t>
                      </a:r>
                      <a:r>
                        <a:rPr lang="de-DE" sz="1200" b="1" dirty="0">
                          <a:solidFill>
                            <a:schemeClr val="tx1"/>
                          </a:solidFill>
                        </a:rPr>
                        <a:t> </a:t>
                      </a:r>
                      <a:r>
                        <a:rPr lang="de-DE" sz="1200" b="1" dirty="0" err="1">
                          <a:solidFill>
                            <a:schemeClr val="tx1"/>
                          </a:solidFill>
                        </a:rPr>
                        <a:t>application</a:t>
                      </a:r>
                      <a:endParaRPr lang="de-DE" sz="1200" b="1" dirty="0">
                        <a:solidFill>
                          <a:schemeClr val="tx1"/>
                        </a:solidFill>
                      </a:endParaRPr>
                    </a:p>
                  </a:txBody>
                  <a:tcPr anchor="ctr">
                    <a:solidFill>
                      <a:schemeClr val="accent4"/>
                    </a:solidFill>
                  </a:tcPr>
                </a:tc>
                <a:extLst>
                  <a:ext uri="{0D108BD9-81ED-4DB2-BD59-A6C34878D82A}">
                    <a16:rowId xmlns:a16="http://schemas.microsoft.com/office/drawing/2014/main" val="556984435"/>
                  </a:ext>
                </a:extLst>
              </a:tr>
              <a:tr h="277200">
                <a:tc>
                  <a:txBody>
                    <a:bodyPr/>
                    <a:lstStyle/>
                    <a:p>
                      <a:pPr marL="171450" lvl="0" indent="-171450">
                        <a:buFont typeface="Arial" panose="020B0604020202020204" pitchFamily="34" charset="0"/>
                        <a:buChar char="•"/>
                      </a:pPr>
                      <a:r>
                        <a:rPr lang="en-US" sz="1100" dirty="0">
                          <a:solidFill>
                            <a:schemeClr val="dk1"/>
                          </a:solidFill>
                          <a:effectLst/>
                          <a:latin typeface="+mn-lt"/>
                          <a:ea typeface="+mn-ea"/>
                          <a:cs typeface="+mn-cs"/>
                        </a:rPr>
                        <a:t>coil coatings</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can coatings</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err="1">
                          <a:solidFill>
                            <a:schemeClr val="dk1"/>
                          </a:solidFill>
                          <a:effectLst/>
                          <a:latin typeface="+mn-lt"/>
                          <a:ea typeface="+mn-ea"/>
                          <a:cs typeface="+mn-cs"/>
                        </a:rPr>
                        <a:t>stoving</a:t>
                      </a:r>
                      <a:r>
                        <a:rPr lang="en-US" sz="1100" dirty="0">
                          <a:solidFill>
                            <a:schemeClr val="dk1"/>
                          </a:solidFill>
                          <a:effectLst/>
                          <a:latin typeface="+mn-lt"/>
                          <a:ea typeface="+mn-ea"/>
                          <a:cs typeface="+mn-cs"/>
                        </a:rPr>
                        <a:t> enamels</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powder coatings</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reactive industrial coatings</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anti-corrosion coatings</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primers and </a:t>
                      </a:r>
                      <a:r>
                        <a:rPr lang="en-US" sz="1100" dirty="0" err="1">
                          <a:solidFill>
                            <a:schemeClr val="dk1"/>
                          </a:solidFill>
                          <a:effectLst/>
                          <a:latin typeface="+mn-lt"/>
                          <a:ea typeface="+mn-ea"/>
                          <a:cs typeface="+mn-cs"/>
                        </a:rPr>
                        <a:t>surfacers</a:t>
                      </a:r>
                      <a:r>
                        <a:rPr lang="en-US" sz="1100" dirty="0">
                          <a:solidFill>
                            <a:schemeClr val="dk1"/>
                          </a:solidFill>
                          <a:effectLst/>
                          <a:latin typeface="+mn-lt"/>
                          <a:ea typeface="+mn-ea"/>
                          <a:cs typeface="+mn-cs"/>
                        </a:rPr>
                        <a:t>, also for the automotive industry </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adhesives and sealants</a:t>
                      </a:r>
                    </a:p>
                    <a:p>
                      <a:pPr lvl="0"/>
                      <a:endParaRPr lang="de-DE" sz="1100" dirty="0">
                        <a:solidFill>
                          <a:schemeClr val="dk1"/>
                        </a:solidFill>
                        <a:effectLst/>
                        <a:latin typeface="+mn-lt"/>
                        <a:ea typeface="+mn-ea"/>
                        <a:cs typeface="+mn-cs"/>
                      </a:endParaRPr>
                    </a:p>
                    <a:p>
                      <a:r>
                        <a:rPr lang="en-US" sz="1100" b="1" dirty="0">
                          <a:solidFill>
                            <a:schemeClr val="dk1"/>
                          </a:solidFill>
                          <a:effectLst/>
                          <a:latin typeface="+mn-lt"/>
                          <a:ea typeface="+mn-ea"/>
                          <a:cs typeface="+mn-cs"/>
                        </a:rPr>
                        <a:t>Minimum film thickness:</a:t>
                      </a:r>
                      <a:endParaRPr lang="de-DE" sz="1100" dirty="0">
                        <a:solidFill>
                          <a:schemeClr val="dk1"/>
                        </a:solidFill>
                        <a:effectLst/>
                        <a:latin typeface="+mn-lt"/>
                        <a:ea typeface="+mn-ea"/>
                        <a:cs typeface="+mn-cs"/>
                      </a:endParaRPr>
                    </a:p>
                    <a:p>
                      <a:pPr marL="0" indent="0">
                        <a:buFont typeface="Wingdings" panose="05000000000000000000" pitchFamily="2" charset="2"/>
                        <a:buNone/>
                      </a:pPr>
                      <a:r>
                        <a:rPr lang="en-US" sz="1100" dirty="0">
                          <a:solidFill>
                            <a:schemeClr val="dk1"/>
                          </a:solidFill>
                          <a:effectLst/>
                          <a:latin typeface="+mn-lt"/>
                          <a:ea typeface="+mn-ea"/>
                          <a:cs typeface="+mn-cs"/>
                        </a:rPr>
                        <a:t>&gt; 10 µm, less in special cases</a:t>
                      </a:r>
                    </a:p>
                    <a:p>
                      <a:pPr marL="0" indent="0">
                        <a:buFont typeface="Wingdings" panose="05000000000000000000" pitchFamily="2" charset="2"/>
                        <a:buNone/>
                      </a:pPr>
                      <a:endParaRPr lang="de-DE" sz="1100" dirty="0">
                        <a:solidFill>
                          <a:schemeClr val="dk1"/>
                        </a:solidFill>
                        <a:effectLst/>
                        <a:latin typeface="+mn-lt"/>
                        <a:ea typeface="+mn-ea"/>
                        <a:cs typeface="+mn-cs"/>
                      </a:endParaRPr>
                    </a:p>
                    <a:p>
                      <a:r>
                        <a:rPr lang="en-US" sz="1100" b="1" dirty="0">
                          <a:solidFill>
                            <a:schemeClr val="dk1"/>
                          </a:solidFill>
                          <a:effectLst/>
                          <a:latin typeface="+mn-lt"/>
                          <a:ea typeface="+mn-ea"/>
                          <a:cs typeface="+mn-cs"/>
                        </a:rPr>
                        <a:t>Dosage:</a:t>
                      </a:r>
                      <a:endParaRPr lang="de-DE" sz="1100" dirty="0">
                        <a:solidFill>
                          <a:schemeClr val="dk1"/>
                        </a:solidFill>
                        <a:effectLst/>
                        <a:latin typeface="+mn-lt"/>
                        <a:ea typeface="+mn-ea"/>
                        <a:cs typeface="+mn-cs"/>
                      </a:endParaRPr>
                    </a:p>
                    <a:p>
                      <a:r>
                        <a:rPr lang="en-US" sz="1100" dirty="0">
                          <a:solidFill>
                            <a:schemeClr val="dk1"/>
                          </a:solidFill>
                          <a:effectLst/>
                          <a:latin typeface="+mn-lt"/>
                          <a:ea typeface="+mn-ea"/>
                          <a:cs typeface="+mn-cs"/>
                        </a:rPr>
                        <a:t>up to 55 % depending on intended application likewise up to PVC 35 </a:t>
                      </a:r>
                      <a:endParaRPr lang="de-DE" sz="1100" dirty="0">
                        <a:solidFill>
                          <a:schemeClr val="dk1"/>
                        </a:solidFill>
                        <a:effectLst/>
                        <a:latin typeface="+mn-lt"/>
                        <a:ea typeface="+mn-ea"/>
                        <a:cs typeface="+mn-cs"/>
                      </a:endParaRPr>
                    </a:p>
                  </a:txBody>
                  <a:tcPr>
                    <a:noFill/>
                  </a:tcPr>
                </a:tc>
                <a:extLst>
                  <a:ext uri="{0D108BD9-81ED-4DB2-BD59-A6C34878D82A}">
                    <a16:rowId xmlns:a16="http://schemas.microsoft.com/office/drawing/2014/main" val="2025160557"/>
                  </a:ext>
                </a:extLst>
              </a:tr>
            </a:tbl>
          </a:graphicData>
        </a:graphic>
      </p:graphicFrame>
    </p:spTree>
    <p:extLst>
      <p:ext uri="{BB962C8B-B14F-4D97-AF65-F5344CB8AC3E}">
        <p14:creationId xmlns:p14="http://schemas.microsoft.com/office/powerpoint/2010/main" val="304545933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platzhalter 3"/>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a:stretch>
            <a:fillRect/>
          </a:stretch>
        </p:blipFill>
        <p:spPr/>
      </p:pic>
      <p:sp>
        <p:nvSpPr>
          <p:cNvPr id="2" name="Textplatzhalter 1"/>
          <p:cNvSpPr>
            <a:spLocks noGrp="1"/>
          </p:cNvSpPr>
          <p:nvPr>
            <p:ph type="body" sz="quarter" idx="11"/>
          </p:nvPr>
        </p:nvSpPr>
        <p:spPr/>
        <p:txBody>
          <a:bodyPr/>
          <a:lstStyle/>
          <a:p>
            <a:r>
              <a:rPr lang="de-DE" dirty="0" err="1"/>
              <a:t>Aktifit</a:t>
            </a:r>
            <a:r>
              <a:rPr lang="de-DE" dirty="0"/>
              <a:t> am</a:t>
            </a:r>
          </a:p>
        </p:txBody>
      </p:sp>
      <p:sp>
        <p:nvSpPr>
          <p:cNvPr id="31" name="Textplatzhalter 30"/>
          <p:cNvSpPr>
            <a:spLocks noGrp="1"/>
          </p:cNvSpPr>
          <p:nvPr>
            <p:ph type="body" sz="quarter" idx="13"/>
          </p:nvPr>
        </p:nvSpPr>
        <p:spPr>
          <a:xfrm>
            <a:off x="2724150" y="520855"/>
            <a:ext cx="3143251" cy="277246"/>
          </a:xfrm>
        </p:spPr>
        <p:txBody>
          <a:bodyPr/>
          <a:lstStyle/>
          <a:p>
            <a:r>
              <a:rPr lang="de-DE" dirty="0"/>
              <a:t>Field </a:t>
            </a:r>
            <a:r>
              <a:rPr lang="de-DE" dirty="0" err="1"/>
              <a:t>of</a:t>
            </a:r>
            <a:r>
              <a:rPr lang="de-DE" dirty="0"/>
              <a:t> </a:t>
            </a:r>
            <a:r>
              <a:rPr lang="de-DE" dirty="0" err="1"/>
              <a:t>application</a:t>
            </a:r>
            <a:r>
              <a:rPr lang="de-DE" dirty="0"/>
              <a:t>: Paint &amp; </a:t>
            </a:r>
            <a:r>
              <a:rPr lang="de-DE" dirty="0" err="1"/>
              <a:t>Varnish</a:t>
            </a:r>
            <a:endParaRPr lang="de-DE" dirty="0"/>
          </a:p>
        </p:txBody>
      </p:sp>
      <p:graphicFrame>
        <p:nvGraphicFramePr>
          <p:cNvPr id="20" name="Tabelle 19"/>
          <p:cNvGraphicFramePr>
            <a:graphicFrameLocks noGrp="1"/>
          </p:cNvGraphicFramePr>
          <p:nvPr>
            <p:extLst>
              <p:ext uri="{D42A27DB-BD31-4B8C-83A1-F6EECF244321}">
                <p14:modId xmlns:p14="http://schemas.microsoft.com/office/powerpoint/2010/main" val="1102912958"/>
              </p:ext>
            </p:extLst>
          </p:nvPr>
        </p:nvGraphicFramePr>
        <p:xfrm>
          <a:off x="457200" y="1188000"/>
          <a:ext cx="6195600" cy="4727280"/>
        </p:xfrm>
        <a:graphic>
          <a:graphicData uri="http://schemas.openxmlformats.org/drawingml/2006/table">
            <a:tbl>
              <a:tblPr firstRow="1" bandRow="1">
                <a:tableStyleId>{5C22544A-7EE6-4342-B048-85BDC9FD1C3A}</a:tableStyleId>
              </a:tblPr>
              <a:tblGrid>
                <a:gridCol w="6195600">
                  <a:extLst>
                    <a:ext uri="{9D8B030D-6E8A-4147-A177-3AD203B41FA5}">
                      <a16:colId xmlns:a16="http://schemas.microsoft.com/office/drawing/2014/main" val="1111625755"/>
                    </a:ext>
                  </a:extLst>
                </a:gridCol>
              </a:tblGrid>
              <a:tr h="277200">
                <a:tc>
                  <a:txBody>
                    <a:bodyPr/>
                    <a:lstStyle/>
                    <a:p>
                      <a:r>
                        <a:rPr lang="de-DE" sz="1200" b="1" dirty="0">
                          <a:solidFill>
                            <a:schemeClr val="bg1"/>
                          </a:solidFill>
                        </a:rPr>
                        <a:t>3.</a:t>
                      </a:r>
                      <a:r>
                        <a:rPr lang="de-DE" sz="1200" b="1" baseline="0" dirty="0">
                          <a:solidFill>
                            <a:schemeClr val="bg1"/>
                          </a:solidFill>
                        </a:rPr>
                        <a:t> </a:t>
                      </a:r>
                      <a:r>
                        <a:rPr lang="de-DE" sz="1200" b="1" baseline="0" dirty="0" err="1">
                          <a:solidFill>
                            <a:schemeClr val="bg1"/>
                          </a:solidFill>
                        </a:rPr>
                        <a:t>Benefits</a:t>
                      </a:r>
                      <a:endParaRPr lang="de-DE" sz="1200" b="1" dirty="0">
                        <a:solidFill>
                          <a:schemeClr val="bg1"/>
                        </a:solidFill>
                      </a:endParaRPr>
                    </a:p>
                  </a:txBody>
                  <a:tcPr anchor="ctr">
                    <a:solidFill>
                      <a:schemeClr val="accent3"/>
                    </a:solidFill>
                  </a:tcPr>
                </a:tc>
                <a:extLst>
                  <a:ext uri="{0D108BD9-81ED-4DB2-BD59-A6C34878D82A}">
                    <a16:rowId xmlns:a16="http://schemas.microsoft.com/office/drawing/2014/main" val="1521052689"/>
                  </a:ext>
                </a:extLst>
              </a:tr>
              <a:tr h="2420253">
                <a:tc>
                  <a:txBody>
                    <a:bodyPr/>
                    <a:lstStyle/>
                    <a:p>
                      <a:r>
                        <a:rPr lang="en-US" sz="1100" dirty="0">
                          <a:solidFill>
                            <a:schemeClr val="dk1"/>
                          </a:solidFill>
                          <a:effectLst/>
                          <a:latin typeface="+mn-lt"/>
                          <a:ea typeface="+mn-ea"/>
                          <a:cs typeface="+mn-cs"/>
                        </a:rPr>
                        <a:t>The excellent properties of the base material SILFIT Z 91 are retained:</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low sieve residues</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low moisture content, </a:t>
                      </a:r>
                      <a:br>
                        <a:rPr lang="en-US" sz="1100" dirty="0">
                          <a:solidFill>
                            <a:schemeClr val="dk1"/>
                          </a:solidFill>
                          <a:effectLst/>
                          <a:latin typeface="+mn-lt"/>
                          <a:ea typeface="+mn-ea"/>
                          <a:cs typeface="+mn-cs"/>
                        </a:rPr>
                      </a:br>
                      <a:r>
                        <a:rPr lang="en-US" sz="1100" dirty="0">
                          <a:solidFill>
                            <a:schemeClr val="dk1"/>
                          </a:solidFill>
                          <a:effectLst/>
                          <a:latin typeface="+mn-lt"/>
                          <a:ea typeface="+mn-ea"/>
                          <a:cs typeface="+mn-cs"/>
                        </a:rPr>
                        <a:t>low moisture absorption</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very high brightness</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very high color-neutrality</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outstanding dispersion behavior, even without grinding </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improved opacity (spacer effect), likewise potential for partial pigment replacement</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relatively low </a:t>
                      </a:r>
                      <a:r>
                        <a:rPr lang="en-US" sz="1100" dirty="0" err="1">
                          <a:solidFill>
                            <a:schemeClr val="dk1"/>
                          </a:solidFill>
                          <a:effectLst/>
                          <a:latin typeface="+mn-lt"/>
                          <a:ea typeface="+mn-ea"/>
                          <a:cs typeface="+mn-cs"/>
                        </a:rPr>
                        <a:t>abrasivity</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quick drying</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weathering resistance</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scratch resistance</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abrasion resistance</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good transparency </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matting effect</a:t>
                      </a:r>
                      <a:r>
                        <a:rPr lang="en-US" sz="1100" baseline="30000" dirty="0">
                          <a:solidFill>
                            <a:schemeClr val="dk1"/>
                          </a:solidFill>
                          <a:effectLst/>
                          <a:latin typeface="+mn-lt"/>
                          <a:ea typeface="+mn-ea"/>
                          <a:cs typeface="+mn-cs"/>
                        </a:rPr>
                        <a:t>1</a:t>
                      </a:r>
                    </a:p>
                    <a:p>
                      <a:pPr marL="171450" lvl="0" indent="-171450">
                        <a:buFont typeface="Arial" panose="020B0604020202020204" pitchFamily="34" charset="0"/>
                        <a:buChar char="•"/>
                      </a:pPr>
                      <a:endParaRPr lang="de-DE" sz="1100" dirty="0">
                        <a:solidFill>
                          <a:schemeClr val="dk1"/>
                        </a:solidFill>
                        <a:effectLst/>
                        <a:latin typeface="+mn-lt"/>
                        <a:ea typeface="+mn-ea"/>
                        <a:cs typeface="+mn-cs"/>
                      </a:endParaRPr>
                    </a:p>
                    <a:p>
                      <a:r>
                        <a:rPr lang="en-US" sz="1100" b="1" dirty="0">
                          <a:solidFill>
                            <a:schemeClr val="dk1"/>
                          </a:solidFill>
                          <a:effectLst/>
                          <a:latin typeface="+mn-lt"/>
                          <a:ea typeface="+mn-ea"/>
                          <a:cs typeface="+mn-cs"/>
                        </a:rPr>
                        <a:t>AKTIFIT AM also provides the following benefits compared with the base </a:t>
                      </a:r>
                      <a:r>
                        <a:rPr lang="en-US" sz="1100" b="1" cap="all" baseline="0" dirty="0" err="1">
                          <a:solidFill>
                            <a:schemeClr val="dk1"/>
                          </a:solidFill>
                          <a:effectLst/>
                          <a:latin typeface="+mn-lt"/>
                          <a:ea typeface="+mn-ea"/>
                          <a:cs typeface="+mn-cs"/>
                        </a:rPr>
                        <a:t>Silfit</a:t>
                      </a:r>
                      <a:r>
                        <a:rPr lang="en-US" sz="1100" b="1" dirty="0">
                          <a:solidFill>
                            <a:schemeClr val="dk1"/>
                          </a:solidFill>
                          <a:effectLst/>
                          <a:latin typeface="+mn-lt"/>
                          <a:ea typeface="+mn-ea"/>
                          <a:cs typeface="+mn-cs"/>
                        </a:rPr>
                        <a:t> Z 91:</a:t>
                      </a:r>
                      <a:endParaRPr lang="de-DE" sz="1100" b="1"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improved wettability even using binders with medium polarity</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increased tensile and flexural strength as well as </a:t>
                      </a:r>
                      <a:br>
                        <a:rPr lang="en-US" sz="1100" dirty="0">
                          <a:solidFill>
                            <a:schemeClr val="dk1"/>
                          </a:solidFill>
                          <a:effectLst/>
                          <a:latin typeface="+mn-lt"/>
                          <a:ea typeface="+mn-ea"/>
                          <a:cs typeface="+mn-cs"/>
                        </a:rPr>
                      </a:br>
                      <a:r>
                        <a:rPr lang="en-US" sz="1100" dirty="0">
                          <a:solidFill>
                            <a:schemeClr val="dk1"/>
                          </a:solidFill>
                          <a:effectLst/>
                          <a:latin typeface="+mn-lt"/>
                          <a:ea typeface="+mn-ea"/>
                          <a:cs typeface="+mn-cs"/>
                        </a:rPr>
                        <a:t>impact strength</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improved abrasion resistance and scratch resistance</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increased resistance to moisture, chemicals and weathering</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best grade for partial titanium dioxide replacement in polyester based can and coil coatings</a:t>
                      </a:r>
                      <a:endParaRPr lang="de-DE" sz="1100" dirty="0">
                        <a:solidFill>
                          <a:schemeClr val="dk1"/>
                        </a:solidFill>
                        <a:effectLst/>
                        <a:latin typeface="+mn-lt"/>
                        <a:ea typeface="+mn-ea"/>
                        <a:cs typeface="+mn-cs"/>
                      </a:endParaRPr>
                    </a:p>
                    <a:p>
                      <a:r>
                        <a:rPr lang="en-US" sz="1100" dirty="0">
                          <a:solidFill>
                            <a:schemeClr val="dk1"/>
                          </a:solidFill>
                          <a:effectLst/>
                          <a:latin typeface="+mn-lt"/>
                          <a:ea typeface="+mn-ea"/>
                          <a:cs typeface="+mn-cs"/>
                        </a:rPr>
                        <a:t>  </a:t>
                      </a:r>
                      <a:endParaRPr lang="de-DE" sz="1100" dirty="0">
                        <a:solidFill>
                          <a:schemeClr val="dk1"/>
                        </a:solidFill>
                        <a:effectLst/>
                        <a:latin typeface="+mn-lt"/>
                        <a:ea typeface="+mn-ea"/>
                        <a:cs typeface="+mn-cs"/>
                      </a:endParaRPr>
                    </a:p>
                    <a:p>
                      <a:r>
                        <a:rPr lang="en-US" sz="1100" dirty="0">
                          <a:solidFill>
                            <a:schemeClr val="dk1"/>
                          </a:solidFill>
                          <a:effectLst/>
                          <a:latin typeface="+mn-lt"/>
                          <a:ea typeface="+mn-ea"/>
                          <a:cs typeface="+mn-cs"/>
                        </a:rPr>
                        <a:t> </a:t>
                      </a:r>
                      <a:endParaRPr lang="de-DE" sz="1100" dirty="0">
                        <a:solidFill>
                          <a:schemeClr val="dk1"/>
                        </a:solidFill>
                        <a:effectLst/>
                        <a:latin typeface="+mn-lt"/>
                        <a:ea typeface="+mn-ea"/>
                        <a:cs typeface="+mn-cs"/>
                      </a:endParaRPr>
                    </a:p>
                    <a:p>
                      <a:r>
                        <a:rPr lang="en-US" sz="1100" baseline="30000" dirty="0">
                          <a:solidFill>
                            <a:schemeClr val="dk1"/>
                          </a:solidFill>
                          <a:effectLst/>
                          <a:latin typeface="+mn-lt"/>
                          <a:ea typeface="+mn-ea"/>
                          <a:cs typeface="+mn-cs"/>
                        </a:rPr>
                        <a:t>1</a:t>
                      </a:r>
                      <a:r>
                        <a:rPr lang="en-US" sz="1100" dirty="0">
                          <a:solidFill>
                            <a:schemeClr val="dk1"/>
                          </a:solidFill>
                          <a:effectLst/>
                          <a:latin typeface="+mn-lt"/>
                          <a:ea typeface="+mn-ea"/>
                          <a:cs typeface="+mn-cs"/>
                        </a:rPr>
                        <a:t>strongly dependent on formulation </a:t>
                      </a:r>
                      <a:endParaRPr lang="de-DE" sz="1100" dirty="0"/>
                    </a:p>
                  </a:txBody>
                  <a:tcPr>
                    <a:noFill/>
                  </a:tcPr>
                </a:tc>
                <a:extLst>
                  <a:ext uri="{0D108BD9-81ED-4DB2-BD59-A6C34878D82A}">
                    <a16:rowId xmlns:a16="http://schemas.microsoft.com/office/drawing/2014/main" val="2737629199"/>
                  </a:ext>
                </a:extLst>
              </a:tr>
            </a:tbl>
          </a:graphicData>
        </a:graphic>
      </p:graphicFrame>
      <p:graphicFrame>
        <p:nvGraphicFramePr>
          <p:cNvPr id="22" name="Tabelle 21"/>
          <p:cNvGraphicFramePr>
            <a:graphicFrameLocks noGrp="1"/>
          </p:cNvGraphicFramePr>
          <p:nvPr>
            <p:extLst>
              <p:ext uri="{D42A27DB-BD31-4B8C-83A1-F6EECF244321}">
                <p14:modId xmlns:p14="http://schemas.microsoft.com/office/powerpoint/2010/main" val="4107230599"/>
              </p:ext>
            </p:extLst>
          </p:nvPr>
        </p:nvGraphicFramePr>
        <p:xfrm>
          <a:off x="457200" y="6250560"/>
          <a:ext cx="6195600" cy="3218520"/>
        </p:xfrm>
        <a:graphic>
          <a:graphicData uri="http://schemas.openxmlformats.org/drawingml/2006/table">
            <a:tbl>
              <a:tblPr firstRow="1" bandRow="1">
                <a:tableStyleId>{5C22544A-7EE6-4342-B048-85BDC9FD1C3A}</a:tableStyleId>
              </a:tblPr>
              <a:tblGrid>
                <a:gridCol w="6195600">
                  <a:extLst>
                    <a:ext uri="{9D8B030D-6E8A-4147-A177-3AD203B41FA5}">
                      <a16:colId xmlns:a16="http://schemas.microsoft.com/office/drawing/2014/main" val="1111625755"/>
                    </a:ext>
                  </a:extLst>
                </a:gridCol>
              </a:tblGrid>
              <a:tr h="277200">
                <a:tc>
                  <a:txBody>
                    <a:bodyPr/>
                    <a:lstStyle/>
                    <a:p>
                      <a:r>
                        <a:rPr lang="de-DE" sz="1200" b="1" dirty="0">
                          <a:solidFill>
                            <a:schemeClr val="bg1"/>
                          </a:solidFill>
                        </a:rPr>
                        <a:t>4.</a:t>
                      </a:r>
                      <a:r>
                        <a:rPr lang="de-DE" sz="1200" b="1" baseline="0" dirty="0">
                          <a:solidFill>
                            <a:schemeClr val="bg1"/>
                          </a:solidFill>
                        </a:rPr>
                        <a:t> </a:t>
                      </a:r>
                      <a:r>
                        <a:rPr lang="de-DE" sz="1200" b="1" baseline="0" dirty="0" err="1">
                          <a:solidFill>
                            <a:schemeClr val="bg1"/>
                          </a:solidFill>
                        </a:rPr>
                        <a:t>Possible</a:t>
                      </a:r>
                      <a:r>
                        <a:rPr lang="de-DE" sz="1200" b="1" baseline="0" dirty="0">
                          <a:solidFill>
                            <a:schemeClr val="bg1"/>
                          </a:solidFill>
                        </a:rPr>
                        <a:t> </a:t>
                      </a:r>
                      <a:r>
                        <a:rPr lang="de-DE" sz="1200" b="1" baseline="0" dirty="0" err="1">
                          <a:solidFill>
                            <a:schemeClr val="bg1"/>
                          </a:solidFill>
                        </a:rPr>
                        <a:t>reaction</a:t>
                      </a:r>
                      <a:r>
                        <a:rPr lang="de-DE" sz="1200" b="1" baseline="0" dirty="0">
                          <a:solidFill>
                            <a:schemeClr val="bg1"/>
                          </a:solidFill>
                        </a:rPr>
                        <a:t> in </a:t>
                      </a:r>
                      <a:r>
                        <a:rPr lang="de-DE" sz="1200" b="1" baseline="0" dirty="0" err="1">
                          <a:solidFill>
                            <a:schemeClr val="bg1"/>
                          </a:solidFill>
                        </a:rPr>
                        <a:t>binder</a:t>
                      </a:r>
                      <a:r>
                        <a:rPr lang="de-DE" sz="1200" b="1" baseline="0" dirty="0">
                          <a:solidFill>
                            <a:schemeClr val="bg1"/>
                          </a:solidFill>
                        </a:rPr>
                        <a:t> </a:t>
                      </a:r>
                      <a:r>
                        <a:rPr lang="de-DE" sz="1200" b="1" baseline="0" dirty="0" err="1">
                          <a:solidFill>
                            <a:schemeClr val="bg1"/>
                          </a:solidFill>
                        </a:rPr>
                        <a:t>system</a:t>
                      </a:r>
                      <a:endParaRPr lang="de-DE" sz="1200" b="1" dirty="0">
                        <a:solidFill>
                          <a:schemeClr val="bg1"/>
                        </a:solidFill>
                      </a:endParaRPr>
                    </a:p>
                  </a:txBody>
                  <a:tcPr anchor="ctr">
                    <a:solidFill>
                      <a:schemeClr val="accent3"/>
                    </a:solidFill>
                  </a:tcPr>
                </a:tc>
                <a:extLst>
                  <a:ext uri="{0D108BD9-81ED-4DB2-BD59-A6C34878D82A}">
                    <a16:rowId xmlns:a16="http://schemas.microsoft.com/office/drawing/2014/main" val="1521052689"/>
                  </a:ext>
                </a:extLst>
              </a:tr>
              <a:tr h="2816265">
                <a:tc>
                  <a:txBody>
                    <a:bodyPr/>
                    <a:lstStyle/>
                    <a:p>
                      <a:pPr algn="just"/>
                      <a:endParaRPr lang="de-DE" sz="1100" dirty="0"/>
                    </a:p>
                    <a:p>
                      <a:pPr defTabSz="1076325">
                        <a:tabLst>
                          <a:tab pos="1076325" algn="l"/>
                          <a:tab pos="3676650" algn="l"/>
                        </a:tabLst>
                      </a:pPr>
                      <a:r>
                        <a:rPr lang="en-US" sz="1100" b="1" dirty="0">
                          <a:solidFill>
                            <a:schemeClr val="dk1"/>
                          </a:solidFill>
                          <a:effectLst/>
                          <a:latin typeface="+mn-lt"/>
                          <a:ea typeface="+mn-ea"/>
                          <a:cs typeface="+mn-cs"/>
                        </a:rPr>
                        <a:t>AKTIFIT AM</a:t>
                      </a:r>
                      <a:r>
                        <a:rPr lang="en-US" sz="1100" dirty="0">
                          <a:solidFill>
                            <a:schemeClr val="dk1"/>
                          </a:solidFill>
                          <a:effectLst/>
                          <a:latin typeface="+mn-lt"/>
                          <a:ea typeface="+mn-ea"/>
                          <a:cs typeface="+mn-cs"/>
                        </a:rPr>
                        <a:t>	</a:t>
                      </a:r>
                      <a:r>
                        <a:rPr lang="en-US" sz="1100" b="1" dirty="0">
                          <a:solidFill>
                            <a:schemeClr val="dk1"/>
                          </a:solidFill>
                          <a:effectLst/>
                          <a:latin typeface="+mn-lt"/>
                          <a:ea typeface="+mn-ea"/>
                          <a:cs typeface="+mn-cs"/>
                        </a:rPr>
                        <a:t>+ reactive group</a:t>
                      </a:r>
                      <a:r>
                        <a:rPr lang="en-US" sz="1100" dirty="0">
                          <a:solidFill>
                            <a:schemeClr val="dk1"/>
                          </a:solidFill>
                          <a:effectLst/>
                          <a:latin typeface="+mn-lt"/>
                          <a:ea typeface="+mn-ea"/>
                          <a:cs typeface="+mn-cs"/>
                        </a:rPr>
                        <a:t> 	</a:t>
                      </a:r>
                      <a:r>
                        <a:rPr lang="en-US" sz="1100" b="1" dirty="0">
                          <a:solidFill>
                            <a:schemeClr val="dk1"/>
                          </a:solidFill>
                          <a:effectLst/>
                          <a:latin typeface="+mn-lt"/>
                          <a:ea typeface="+mn-ea"/>
                          <a:cs typeface="+mn-cs"/>
                        </a:rPr>
                        <a:t>covalent bond filler to binder</a:t>
                      </a:r>
                      <a:endParaRPr lang="de-DE" sz="1100" dirty="0">
                        <a:solidFill>
                          <a:schemeClr val="dk1"/>
                        </a:solidFill>
                        <a:effectLst/>
                        <a:latin typeface="+mn-lt"/>
                        <a:ea typeface="+mn-ea"/>
                        <a:cs typeface="+mn-cs"/>
                      </a:endParaRPr>
                    </a:p>
                    <a:p>
                      <a:pPr>
                        <a:tabLst>
                          <a:tab pos="1076325" algn="l"/>
                          <a:tab pos="1162050" algn="l"/>
                          <a:tab pos="1257300" algn="l"/>
                        </a:tabLst>
                      </a:pPr>
                      <a:r>
                        <a:rPr lang="en-US" sz="1100" dirty="0">
                          <a:solidFill>
                            <a:schemeClr val="dk1"/>
                          </a:solidFill>
                          <a:effectLst/>
                          <a:latin typeface="+mn-lt"/>
                          <a:ea typeface="+mn-ea"/>
                          <a:cs typeface="+mn-cs"/>
                        </a:rPr>
                        <a:t>		isocyanate </a:t>
                      </a:r>
                      <a:endParaRPr lang="de-DE" sz="1100" dirty="0">
                        <a:solidFill>
                          <a:schemeClr val="dk1"/>
                        </a:solidFill>
                        <a:effectLst/>
                        <a:latin typeface="+mn-lt"/>
                        <a:ea typeface="+mn-ea"/>
                        <a:cs typeface="+mn-cs"/>
                      </a:endParaRPr>
                    </a:p>
                    <a:p>
                      <a:pPr>
                        <a:tabLst>
                          <a:tab pos="1076325" algn="l"/>
                          <a:tab pos="1162050" algn="l"/>
                        </a:tabLst>
                      </a:pPr>
                      <a:r>
                        <a:rPr lang="en-US" sz="1100" dirty="0">
                          <a:solidFill>
                            <a:schemeClr val="dk1"/>
                          </a:solidFill>
                          <a:effectLst/>
                          <a:latin typeface="+mn-lt"/>
                          <a:ea typeface="+mn-ea"/>
                          <a:cs typeface="+mn-cs"/>
                        </a:rPr>
                        <a:t>		</a:t>
                      </a:r>
                      <a:r>
                        <a:rPr lang="en-US" sz="1100" dirty="0" err="1">
                          <a:solidFill>
                            <a:schemeClr val="dk1"/>
                          </a:solidFill>
                          <a:effectLst/>
                          <a:latin typeface="+mn-lt"/>
                          <a:ea typeface="+mn-ea"/>
                          <a:cs typeface="+mn-cs"/>
                        </a:rPr>
                        <a:t>methylol</a:t>
                      </a:r>
                      <a:r>
                        <a:rPr lang="en-US" sz="1100" dirty="0">
                          <a:solidFill>
                            <a:schemeClr val="dk1"/>
                          </a:solidFill>
                          <a:effectLst/>
                          <a:latin typeface="+mn-lt"/>
                          <a:ea typeface="+mn-ea"/>
                          <a:cs typeface="+mn-cs"/>
                        </a:rPr>
                        <a:t> </a:t>
                      </a:r>
                      <a:endParaRPr lang="de-DE" sz="1100" dirty="0">
                        <a:solidFill>
                          <a:schemeClr val="dk1"/>
                        </a:solidFill>
                        <a:effectLst/>
                        <a:latin typeface="+mn-lt"/>
                        <a:ea typeface="+mn-ea"/>
                        <a:cs typeface="+mn-cs"/>
                      </a:endParaRPr>
                    </a:p>
                    <a:p>
                      <a:pPr>
                        <a:tabLst>
                          <a:tab pos="1076325" algn="l"/>
                          <a:tab pos="1162050" algn="l"/>
                        </a:tabLst>
                      </a:pPr>
                      <a:r>
                        <a:rPr lang="en-US" sz="1100" dirty="0">
                          <a:solidFill>
                            <a:schemeClr val="dk1"/>
                          </a:solidFill>
                          <a:effectLst/>
                          <a:latin typeface="+mn-lt"/>
                          <a:ea typeface="+mn-ea"/>
                          <a:cs typeface="+mn-cs"/>
                        </a:rPr>
                        <a:t>		epoxy</a:t>
                      </a:r>
                      <a:endParaRPr lang="de-DE" sz="1100" dirty="0">
                        <a:solidFill>
                          <a:schemeClr val="dk1"/>
                        </a:solidFill>
                        <a:effectLst/>
                        <a:latin typeface="+mn-lt"/>
                        <a:ea typeface="+mn-ea"/>
                        <a:cs typeface="+mn-cs"/>
                      </a:endParaRPr>
                    </a:p>
                    <a:p>
                      <a:pPr>
                        <a:tabLst>
                          <a:tab pos="1076325" algn="l"/>
                          <a:tab pos="1162050" algn="l"/>
                        </a:tabLst>
                      </a:pPr>
                      <a:r>
                        <a:rPr lang="en-US" sz="1100" dirty="0">
                          <a:solidFill>
                            <a:schemeClr val="dk1"/>
                          </a:solidFill>
                          <a:effectLst/>
                          <a:latin typeface="+mn-lt"/>
                          <a:ea typeface="+mn-ea"/>
                          <a:cs typeface="+mn-cs"/>
                        </a:rPr>
                        <a:t>		</a:t>
                      </a:r>
                      <a:r>
                        <a:rPr lang="en-US" sz="1100" dirty="0" err="1">
                          <a:solidFill>
                            <a:schemeClr val="dk1"/>
                          </a:solidFill>
                          <a:effectLst/>
                          <a:latin typeface="+mn-lt"/>
                          <a:ea typeface="+mn-ea"/>
                          <a:cs typeface="+mn-cs"/>
                        </a:rPr>
                        <a:t>carboxy</a:t>
                      </a:r>
                      <a:endParaRPr lang="de-DE" sz="1100" dirty="0">
                        <a:solidFill>
                          <a:schemeClr val="dk1"/>
                        </a:solidFill>
                        <a:effectLst/>
                        <a:latin typeface="+mn-lt"/>
                        <a:ea typeface="+mn-ea"/>
                        <a:cs typeface="+mn-cs"/>
                      </a:endParaRPr>
                    </a:p>
                    <a:p>
                      <a:pPr>
                        <a:tabLst>
                          <a:tab pos="1076325" algn="l"/>
                          <a:tab pos="1162050" algn="l"/>
                        </a:tabLst>
                      </a:pPr>
                      <a:r>
                        <a:rPr lang="en-US" sz="1100" dirty="0">
                          <a:solidFill>
                            <a:schemeClr val="dk1"/>
                          </a:solidFill>
                          <a:effectLst/>
                          <a:latin typeface="+mn-lt"/>
                          <a:ea typeface="+mn-ea"/>
                          <a:cs typeface="+mn-cs"/>
                        </a:rPr>
                        <a:t>		etc.</a:t>
                      </a:r>
                      <a:endParaRPr lang="de-DE" sz="1100" dirty="0">
                        <a:solidFill>
                          <a:schemeClr val="dk1"/>
                        </a:solidFill>
                        <a:effectLst/>
                        <a:latin typeface="+mn-lt"/>
                        <a:ea typeface="+mn-ea"/>
                        <a:cs typeface="+mn-cs"/>
                      </a:endParaRPr>
                    </a:p>
                    <a:p>
                      <a:pPr>
                        <a:tabLst>
                          <a:tab pos="1076325" algn="l"/>
                          <a:tab pos="1162050" algn="l"/>
                        </a:tabLst>
                      </a:pPr>
                      <a:r>
                        <a:rPr lang="en-US" sz="1100" dirty="0">
                          <a:solidFill>
                            <a:schemeClr val="dk1"/>
                          </a:solidFill>
                          <a:effectLst/>
                          <a:latin typeface="+mn-lt"/>
                          <a:ea typeface="+mn-ea"/>
                          <a:cs typeface="+mn-cs"/>
                        </a:rPr>
                        <a:t> </a:t>
                      </a:r>
                      <a:endParaRPr lang="de-DE" sz="1100" dirty="0">
                        <a:solidFill>
                          <a:schemeClr val="dk1"/>
                        </a:solidFill>
                        <a:effectLst/>
                        <a:latin typeface="+mn-lt"/>
                        <a:ea typeface="+mn-ea"/>
                        <a:cs typeface="+mn-cs"/>
                      </a:endParaRPr>
                    </a:p>
                    <a:p>
                      <a:pPr>
                        <a:tabLst>
                          <a:tab pos="1076325" algn="l"/>
                          <a:tab pos="1162050" algn="l"/>
                        </a:tabLst>
                      </a:pPr>
                      <a:r>
                        <a:rPr lang="de-DE" sz="1100" u="sng" dirty="0">
                          <a:solidFill>
                            <a:schemeClr val="dk1"/>
                          </a:solidFill>
                          <a:effectLst/>
                          <a:latin typeface="+mn-lt"/>
                          <a:ea typeface="+mn-ea"/>
                          <a:cs typeface="+mn-cs"/>
                        </a:rPr>
                        <a:t> </a:t>
                      </a:r>
                      <a:endParaRPr lang="de-DE" sz="1100" dirty="0">
                        <a:solidFill>
                          <a:schemeClr val="dk1"/>
                        </a:solidFill>
                        <a:effectLst/>
                        <a:latin typeface="+mn-lt"/>
                        <a:ea typeface="+mn-ea"/>
                        <a:cs typeface="+mn-cs"/>
                      </a:endParaRPr>
                    </a:p>
                    <a:p>
                      <a:pPr>
                        <a:tabLst>
                          <a:tab pos="1076325" algn="l"/>
                          <a:tab pos="1162050" algn="l"/>
                        </a:tabLst>
                      </a:pPr>
                      <a:r>
                        <a:rPr lang="en-US" sz="1100" b="1" dirty="0">
                          <a:solidFill>
                            <a:schemeClr val="dk1"/>
                          </a:solidFill>
                          <a:effectLst/>
                          <a:latin typeface="+mn-lt"/>
                          <a:ea typeface="+mn-ea"/>
                          <a:cs typeface="+mn-cs"/>
                        </a:rPr>
                        <a:t>AKTIFIT AM</a:t>
                      </a:r>
                      <a:r>
                        <a:rPr lang="en-US" sz="1100" dirty="0">
                          <a:solidFill>
                            <a:schemeClr val="dk1"/>
                          </a:solidFill>
                          <a:effectLst/>
                          <a:latin typeface="+mn-lt"/>
                          <a:ea typeface="+mn-ea"/>
                          <a:cs typeface="+mn-cs"/>
                        </a:rPr>
                        <a:t>	</a:t>
                      </a:r>
                      <a:r>
                        <a:rPr lang="en-US" sz="1100" b="1" dirty="0">
                          <a:solidFill>
                            <a:schemeClr val="dk1"/>
                          </a:solidFill>
                          <a:effectLst/>
                          <a:latin typeface="+mn-lt"/>
                          <a:ea typeface="+mn-ea"/>
                          <a:cs typeface="+mn-cs"/>
                        </a:rPr>
                        <a:t>+ polar group</a:t>
                      </a:r>
                      <a:r>
                        <a:rPr lang="en-US" sz="1100" dirty="0">
                          <a:solidFill>
                            <a:schemeClr val="dk1"/>
                          </a:solidFill>
                          <a:effectLst/>
                          <a:latin typeface="+mn-lt"/>
                          <a:ea typeface="+mn-ea"/>
                          <a:cs typeface="+mn-cs"/>
                        </a:rPr>
                        <a:t> 		</a:t>
                      </a:r>
                      <a:r>
                        <a:rPr lang="en-US" sz="1100" b="1" dirty="0">
                          <a:solidFill>
                            <a:schemeClr val="dk1"/>
                          </a:solidFill>
                          <a:effectLst/>
                          <a:latin typeface="+mn-lt"/>
                          <a:ea typeface="+mn-ea"/>
                          <a:cs typeface="+mn-cs"/>
                        </a:rPr>
                        <a:t>hydrogen bond filler to binder</a:t>
                      </a:r>
                      <a:endParaRPr lang="de-DE" sz="1100" dirty="0">
                        <a:solidFill>
                          <a:schemeClr val="dk1"/>
                        </a:solidFill>
                        <a:effectLst/>
                        <a:latin typeface="+mn-lt"/>
                        <a:ea typeface="+mn-ea"/>
                        <a:cs typeface="+mn-cs"/>
                      </a:endParaRPr>
                    </a:p>
                    <a:p>
                      <a:pPr>
                        <a:tabLst>
                          <a:tab pos="1076325" algn="l"/>
                          <a:tab pos="1162050" algn="l"/>
                        </a:tabLst>
                      </a:pPr>
                      <a:r>
                        <a:rPr lang="en-US" sz="1100" dirty="0">
                          <a:solidFill>
                            <a:schemeClr val="dk1"/>
                          </a:solidFill>
                          <a:effectLst/>
                          <a:latin typeface="+mn-lt"/>
                          <a:ea typeface="+mn-ea"/>
                          <a:cs typeface="+mn-cs"/>
                        </a:rPr>
                        <a:t>		amide</a:t>
                      </a:r>
                      <a:endParaRPr lang="de-DE" sz="1100" dirty="0">
                        <a:solidFill>
                          <a:schemeClr val="dk1"/>
                        </a:solidFill>
                        <a:effectLst/>
                        <a:latin typeface="+mn-lt"/>
                        <a:ea typeface="+mn-ea"/>
                        <a:cs typeface="+mn-cs"/>
                      </a:endParaRPr>
                    </a:p>
                    <a:p>
                      <a:pPr>
                        <a:tabLst>
                          <a:tab pos="1076325" algn="l"/>
                          <a:tab pos="1162050" algn="l"/>
                        </a:tabLst>
                      </a:pPr>
                      <a:r>
                        <a:rPr lang="en-US" sz="1100" dirty="0">
                          <a:solidFill>
                            <a:schemeClr val="dk1"/>
                          </a:solidFill>
                          <a:effectLst/>
                          <a:latin typeface="+mn-lt"/>
                          <a:ea typeface="+mn-ea"/>
                          <a:cs typeface="+mn-cs"/>
                        </a:rPr>
                        <a:t>		ester</a:t>
                      </a:r>
                      <a:endParaRPr lang="de-DE" sz="1100" dirty="0">
                        <a:solidFill>
                          <a:schemeClr val="dk1"/>
                        </a:solidFill>
                        <a:effectLst/>
                        <a:latin typeface="+mn-lt"/>
                        <a:ea typeface="+mn-ea"/>
                        <a:cs typeface="+mn-cs"/>
                      </a:endParaRPr>
                    </a:p>
                    <a:p>
                      <a:pPr>
                        <a:tabLst>
                          <a:tab pos="1076325" algn="l"/>
                          <a:tab pos="1162050" algn="l"/>
                        </a:tabLst>
                      </a:pPr>
                      <a:r>
                        <a:rPr lang="en-US" sz="1100" dirty="0">
                          <a:solidFill>
                            <a:schemeClr val="dk1"/>
                          </a:solidFill>
                          <a:effectLst/>
                          <a:latin typeface="+mn-lt"/>
                          <a:ea typeface="+mn-ea"/>
                          <a:cs typeface="+mn-cs"/>
                        </a:rPr>
                        <a:t>		ether</a:t>
                      </a:r>
                      <a:endParaRPr lang="de-DE" sz="1100" dirty="0">
                        <a:solidFill>
                          <a:schemeClr val="dk1"/>
                        </a:solidFill>
                        <a:effectLst/>
                        <a:latin typeface="+mn-lt"/>
                        <a:ea typeface="+mn-ea"/>
                        <a:cs typeface="+mn-cs"/>
                      </a:endParaRPr>
                    </a:p>
                    <a:p>
                      <a:pPr>
                        <a:tabLst>
                          <a:tab pos="1076325" algn="l"/>
                          <a:tab pos="1162050" algn="l"/>
                        </a:tabLst>
                      </a:pPr>
                      <a:r>
                        <a:rPr lang="en-US" sz="1100" dirty="0">
                          <a:solidFill>
                            <a:schemeClr val="dk1"/>
                          </a:solidFill>
                          <a:effectLst/>
                          <a:latin typeface="+mn-lt"/>
                          <a:ea typeface="+mn-ea"/>
                          <a:cs typeface="+mn-cs"/>
                        </a:rPr>
                        <a:t>		etc.</a:t>
                      </a:r>
                      <a:endParaRPr lang="de-DE" sz="1100" dirty="0"/>
                    </a:p>
                    <a:p>
                      <a:pPr algn="just"/>
                      <a:endParaRPr lang="de-DE" sz="1100" dirty="0"/>
                    </a:p>
                    <a:p>
                      <a:pPr algn="just"/>
                      <a:endParaRPr lang="de-DE" sz="1100" dirty="0"/>
                    </a:p>
                    <a:p>
                      <a:pPr algn="just"/>
                      <a:endParaRPr lang="de-DE" sz="1100" dirty="0"/>
                    </a:p>
                  </a:txBody>
                  <a:tcPr>
                    <a:noFill/>
                  </a:tcPr>
                </a:tc>
                <a:extLst>
                  <a:ext uri="{0D108BD9-81ED-4DB2-BD59-A6C34878D82A}">
                    <a16:rowId xmlns:a16="http://schemas.microsoft.com/office/drawing/2014/main" val="2737629199"/>
                  </a:ext>
                </a:extLst>
              </a:tr>
            </a:tbl>
          </a:graphicData>
        </a:graphic>
      </p:graphicFrame>
      <p:sp>
        <p:nvSpPr>
          <p:cNvPr id="9" name="AutoShape 11"/>
          <p:cNvSpPr>
            <a:spLocks noChangeArrowheads="1"/>
          </p:cNvSpPr>
          <p:nvPr/>
        </p:nvSpPr>
        <p:spPr bwMode="auto">
          <a:xfrm>
            <a:off x="3073401" y="6732000"/>
            <a:ext cx="540000" cy="252000"/>
          </a:xfrm>
          <a:prstGeom prst="rightArrow">
            <a:avLst>
              <a:gd name="adj1" fmla="val 50000"/>
              <a:gd name="adj2" fmla="val 61538"/>
            </a:avLst>
          </a:prstGeom>
          <a:solidFill>
            <a:schemeClr val="accent4"/>
          </a:solidFill>
          <a:ln>
            <a:noFill/>
          </a:ln>
          <a:effectLst>
            <a:outerShdw dist="28398" dir="3806097" algn="ctr" rotWithShape="0">
              <a:schemeClr val="accent1">
                <a:lumMod val="50000"/>
                <a:lumOff val="0"/>
              </a:schemeClr>
            </a:outerShdw>
          </a:effectLst>
        </p:spPr>
        <p:txBody>
          <a:bodyPr rot="0" vert="horz" wrap="square" lIns="91440" tIns="45720" rIns="91440" bIns="45720" anchor="t" anchorCtr="0" upright="1">
            <a:noAutofit/>
          </a:bodyPr>
          <a:lstStyle/>
          <a:p>
            <a:endParaRPr lang="de-DE"/>
          </a:p>
        </p:txBody>
      </p:sp>
      <p:sp>
        <p:nvSpPr>
          <p:cNvPr id="10" name="AutoShape 11"/>
          <p:cNvSpPr>
            <a:spLocks noChangeArrowheads="1"/>
          </p:cNvSpPr>
          <p:nvPr/>
        </p:nvSpPr>
        <p:spPr bwMode="auto">
          <a:xfrm>
            <a:off x="3073401" y="8065735"/>
            <a:ext cx="540000" cy="252000"/>
          </a:xfrm>
          <a:prstGeom prst="rightArrow">
            <a:avLst>
              <a:gd name="adj1" fmla="val 50000"/>
              <a:gd name="adj2" fmla="val 61538"/>
            </a:avLst>
          </a:prstGeom>
          <a:solidFill>
            <a:schemeClr val="accent4"/>
          </a:solidFill>
          <a:ln>
            <a:noFill/>
          </a:ln>
          <a:effectLst>
            <a:outerShdw dist="28398" dir="3806097" algn="ctr" rotWithShape="0">
              <a:schemeClr val="accent1">
                <a:lumMod val="50000"/>
                <a:lumOff val="0"/>
              </a:schemeClr>
            </a:outerShdw>
          </a:effectLst>
        </p:spPr>
        <p:txBody>
          <a:bodyPr rot="0" vert="horz" wrap="square" lIns="91440" tIns="45720" rIns="91440" bIns="45720" anchor="t" anchorCtr="0" upright="1">
            <a:noAutofit/>
          </a:bodyPr>
          <a:lstStyle/>
          <a:p>
            <a:endParaRPr lang="de-DE"/>
          </a:p>
        </p:txBody>
      </p:sp>
    </p:spTree>
    <p:extLst>
      <p:ext uri="{BB962C8B-B14F-4D97-AF65-F5344CB8AC3E}">
        <p14:creationId xmlns:p14="http://schemas.microsoft.com/office/powerpoint/2010/main" val="240284419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platzhalter 3"/>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a:stretch>
            <a:fillRect/>
          </a:stretch>
        </p:blipFill>
        <p:spPr/>
      </p:pic>
      <p:sp>
        <p:nvSpPr>
          <p:cNvPr id="2" name="Textplatzhalter 1"/>
          <p:cNvSpPr>
            <a:spLocks noGrp="1"/>
          </p:cNvSpPr>
          <p:nvPr>
            <p:ph type="body" sz="quarter" idx="11"/>
          </p:nvPr>
        </p:nvSpPr>
        <p:spPr/>
        <p:txBody>
          <a:bodyPr/>
          <a:lstStyle/>
          <a:p>
            <a:r>
              <a:rPr lang="de-DE" dirty="0" err="1"/>
              <a:t>Aktifit</a:t>
            </a:r>
            <a:r>
              <a:rPr lang="de-DE" dirty="0"/>
              <a:t> am</a:t>
            </a:r>
          </a:p>
        </p:txBody>
      </p:sp>
      <p:sp>
        <p:nvSpPr>
          <p:cNvPr id="7" name="Textplatzhalter 6"/>
          <p:cNvSpPr>
            <a:spLocks noGrp="1"/>
          </p:cNvSpPr>
          <p:nvPr>
            <p:ph type="body" sz="quarter" idx="13"/>
          </p:nvPr>
        </p:nvSpPr>
        <p:spPr>
          <a:xfrm>
            <a:off x="3073401" y="520855"/>
            <a:ext cx="2880000" cy="283478"/>
          </a:xfrm>
        </p:spPr>
        <p:txBody>
          <a:bodyPr/>
          <a:lstStyle/>
          <a:p>
            <a:r>
              <a:rPr lang="de-DE" dirty="0"/>
              <a:t>Field </a:t>
            </a:r>
            <a:r>
              <a:rPr lang="de-DE" dirty="0" err="1"/>
              <a:t>of</a:t>
            </a:r>
            <a:r>
              <a:rPr lang="de-DE" dirty="0"/>
              <a:t> </a:t>
            </a:r>
            <a:r>
              <a:rPr lang="de-DE" dirty="0" err="1"/>
              <a:t>application</a:t>
            </a:r>
            <a:r>
              <a:rPr lang="de-DE" dirty="0"/>
              <a:t>: Paint &amp; </a:t>
            </a:r>
            <a:r>
              <a:rPr lang="de-DE" dirty="0" err="1"/>
              <a:t>Varnish</a:t>
            </a:r>
            <a:endParaRPr lang="de-DE" dirty="0"/>
          </a:p>
        </p:txBody>
      </p:sp>
      <p:graphicFrame>
        <p:nvGraphicFramePr>
          <p:cNvPr id="5" name="Tabelle 4"/>
          <p:cNvGraphicFramePr>
            <a:graphicFrameLocks noGrp="1"/>
          </p:cNvGraphicFramePr>
          <p:nvPr>
            <p:extLst>
              <p:ext uri="{D42A27DB-BD31-4B8C-83A1-F6EECF244321}">
                <p14:modId xmlns:p14="http://schemas.microsoft.com/office/powerpoint/2010/main" val="389868104"/>
              </p:ext>
            </p:extLst>
          </p:nvPr>
        </p:nvGraphicFramePr>
        <p:xfrm>
          <a:off x="457200" y="1188000"/>
          <a:ext cx="6195600" cy="2852760"/>
        </p:xfrm>
        <a:graphic>
          <a:graphicData uri="http://schemas.openxmlformats.org/drawingml/2006/table">
            <a:tbl>
              <a:tblPr firstRow="1" bandRow="1">
                <a:tableStyleId>{5C22544A-7EE6-4342-B048-85BDC9FD1C3A}</a:tableStyleId>
              </a:tblPr>
              <a:tblGrid>
                <a:gridCol w="6195600">
                  <a:extLst>
                    <a:ext uri="{9D8B030D-6E8A-4147-A177-3AD203B41FA5}">
                      <a16:colId xmlns:a16="http://schemas.microsoft.com/office/drawing/2014/main" val="1111625755"/>
                    </a:ext>
                  </a:extLst>
                </a:gridCol>
              </a:tblGrid>
              <a:tr h="238240">
                <a:tc>
                  <a:txBody>
                    <a:bodyPr/>
                    <a:lstStyle/>
                    <a:p>
                      <a:r>
                        <a:rPr lang="de-DE" sz="1200" b="1" dirty="0">
                          <a:solidFill>
                            <a:schemeClr val="bg1"/>
                          </a:solidFill>
                        </a:rPr>
                        <a:t>5.</a:t>
                      </a:r>
                      <a:r>
                        <a:rPr lang="de-DE" sz="1200" b="1" baseline="0" dirty="0">
                          <a:solidFill>
                            <a:schemeClr val="bg1"/>
                          </a:solidFill>
                        </a:rPr>
                        <a:t> </a:t>
                      </a:r>
                      <a:r>
                        <a:rPr lang="de-DE" sz="1200" b="1" baseline="0" dirty="0" err="1">
                          <a:solidFill>
                            <a:schemeClr val="bg1"/>
                          </a:solidFill>
                        </a:rPr>
                        <a:t>Application</a:t>
                      </a:r>
                      <a:r>
                        <a:rPr lang="de-DE" sz="1200" b="1" baseline="0" dirty="0">
                          <a:solidFill>
                            <a:schemeClr val="bg1"/>
                          </a:solidFill>
                        </a:rPr>
                        <a:t> </a:t>
                      </a:r>
                      <a:r>
                        <a:rPr lang="de-DE" sz="1200" b="1" baseline="0" dirty="0" err="1">
                          <a:solidFill>
                            <a:schemeClr val="bg1"/>
                          </a:solidFill>
                        </a:rPr>
                        <a:t>examples</a:t>
                      </a:r>
                      <a:endParaRPr lang="de-DE" sz="1200" b="1" dirty="0">
                        <a:solidFill>
                          <a:schemeClr val="bg1"/>
                        </a:solidFill>
                      </a:endParaRPr>
                    </a:p>
                  </a:txBody>
                  <a:tcPr anchor="ctr">
                    <a:solidFill>
                      <a:schemeClr val="accent3"/>
                    </a:solidFill>
                  </a:tcPr>
                </a:tc>
                <a:extLst>
                  <a:ext uri="{0D108BD9-81ED-4DB2-BD59-A6C34878D82A}">
                    <a16:rowId xmlns:a16="http://schemas.microsoft.com/office/drawing/2014/main" val="1521052689"/>
                  </a:ext>
                </a:extLst>
              </a:tr>
              <a:tr h="238240">
                <a:tc>
                  <a:txBody>
                    <a:bodyPr/>
                    <a:lstStyle/>
                    <a:p>
                      <a:pPr algn="just"/>
                      <a:r>
                        <a:rPr lang="de-DE" sz="1200" b="1" dirty="0"/>
                        <a:t>Coil </a:t>
                      </a:r>
                      <a:r>
                        <a:rPr lang="de-DE" sz="1200" b="1" dirty="0" err="1"/>
                        <a:t>coating</a:t>
                      </a:r>
                      <a:r>
                        <a:rPr lang="de-DE" sz="1200" b="1" baseline="0" dirty="0"/>
                        <a:t> top </a:t>
                      </a:r>
                      <a:r>
                        <a:rPr lang="de-DE" sz="1200" b="1" baseline="0" dirty="0" err="1"/>
                        <a:t>coat</a:t>
                      </a:r>
                      <a:endParaRPr lang="de-DE" sz="1200" b="1" dirty="0"/>
                    </a:p>
                  </a:txBody>
                  <a:tcPr>
                    <a:solidFill>
                      <a:schemeClr val="accent4"/>
                    </a:solidFill>
                  </a:tcPr>
                </a:tc>
                <a:extLst>
                  <a:ext uri="{0D108BD9-81ED-4DB2-BD59-A6C34878D82A}">
                    <a16:rowId xmlns:a16="http://schemas.microsoft.com/office/drawing/2014/main" val="449293147"/>
                  </a:ext>
                </a:extLst>
              </a:tr>
              <a:tr h="277200">
                <a:tc>
                  <a:txBody>
                    <a:bodyPr/>
                    <a:lstStyle/>
                    <a:p>
                      <a:pPr marL="171450" lvl="0" indent="-171450">
                        <a:buFont typeface="Arial" panose="020B0604020202020204" pitchFamily="34" charset="0"/>
                        <a:buChar char="•"/>
                      </a:pPr>
                      <a:r>
                        <a:rPr lang="en-US" sz="1100" dirty="0">
                          <a:solidFill>
                            <a:schemeClr val="dk1"/>
                          </a:solidFill>
                          <a:effectLst/>
                          <a:latin typeface="+mn-lt"/>
                          <a:ea typeface="+mn-ea"/>
                          <a:cs typeface="+mn-cs"/>
                        </a:rPr>
                        <a:t>cost cutting potential by partial replacement of titanium dioxide up to 20 %</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slight reduction of gloss</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similar brightness L* and thus comparable hiding power</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color neutrality </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good weathering resistance</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slightly higher hardness </a:t>
                      </a:r>
                      <a:endParaRPr lang="de-DE" sz="1100" dirty="0">
                        <a:solidFill>
                          <a:schemeClr val="dk1"/>
                        </a:solidFill>
                        <a:effectLst/>
                        <a:latin typeface="+mn-lt"/>
                        <a:ea typeface="+mn-ea"/>
                        <a:cs typeface="+mn-cs"/>
                      </a:endParaRPr>
                    </a:p>
                    <a:p>
                      <a:pPr marL="171450" lvl="0" indent="-171450">
                        <a:buFont typeface="Arial" panose="020B0604020202020204" pitchFamily="34" charset="0"/>
                        <a:buChar char="•"/>
                      </a:pPr>
                      <a:r>
                        <a:rPr lang="en-US" sz="1100" dirty="0">
                          <a:solidFill>
                            <a:schemeClr val="dk1"/>
                          </a:solidFill>
                          <a:effectLst/>
                          <a:latin typeface="+mn-lt"/>
                          <a:ea typeface="+mn-ea"/>
                          <a:cs typeface="+mn-cs"/>
                        </a:rPr>
                        <a:t>improved scratch resistance</a:t>
                      </a:r>
                      <a:endParaRPr lang="de-DE" sz="1100" dirty="0">
                        <a:solidFill>
                          <a:schemeClr val="dk1"/>
                        </a:solidFill>
                        <a:effectLst/>
                        <a:latin typeface="+mn-lt"/>
                        <a:ea typeface="+mn-ea"/>
                        <a:cs typeface="+mn-cs"/>
                      </a:endParaRPr>
                    </a:p>
                    <a:p>
                      <a:r>
                        <a:rPr lang="en-US" sz="1100" dirty="0">
                          <a:solidFill>
                            <a:schemeClr val="dk1"/>
                          </a:solidFill>
                          <a:effectLst/>
                          <a:latin typeface="+mn-lt"/>
                          <a:ea typeface="+mn-ea"/>
                          <a:cs typeface="+mn-cs"/>
                        </a:rPr>
                        <a:t>Technical report: “Partial Replacement of Titanium Dioxide by </a:t>
                      </a:r>
                      <a:r>
                        <a:rPr lang="en-US" sz="1100" dirty="0" err="1">
                          <a:solidFill>
                            <a:schemeClr val="dk1"/>
                          </a:solidFill>
                          <a:effectLst/>
                          <a:latin typeface="+mn-lt"/>
                          <a:ea typeface="+mn-ea"/>
                          <a:cs typeface="+mn-cs"/>
                        </a:rPr>
                        <a:t>Neuburg</a:t>
                      </a:r>
                      <a:r>
                        <a:rPr lang="en-US" sz="1100" dirty="0">
                          <a:solidFill>
                            <a:schemeClr val="dk1"/>
                          </a:solidFill>
                          <a:effectLst/>
                          <a:latin typeface="+mn-lt"/>
                          <a:ea typeface="+mn-ea"/>
                          <a:cs typeface="+mn-cs"/>
                        </a:rPr>
                        <a:t> Siliceous Earth in a White </a:t>
                      </a:r>
                      <a:br>
                        <a:rPr lang="en-US" sz="1100" dirty="0">
                          <a:solidFill>
                            <a:schemeClr val="dk1"/>
                          </a:solidFill>
                          <a:effectLst/>
                          <a:latin typeface="+mn-lt"/>
                          <a:ea typeface="+mn-ea"/>
                          <a:cs typeface="+mn-cs"/>
                        </a:rPr>
                      </a:br>
                      <a:r>
                        <a:rPr lang="en-US" sz="1100" dirty="0">
                          <a:solidFill>
                            <a:schemeClr val="dk1"/>
                          </a:solidFill>
                          <a:effectLst/>
                          <a:latin typeface="+mn-lt"/>
                          <a:ea typeface="+mn-ea"/>
                          <a:cs typeface="+mn-cs"/>
                        </a:rPr>
                        <a:t>Polyester-based Coil Coating Top Coat”</a:t>
                      </a:r>
                    </a:p>
                  </a:txBody>
                  <a:tcPr>
                    <a:noFill/>
                  </a:tcPr>
                </a:tc>
                <a:extLst>
                  <a:ext uri="{0D108BD9-81ED-4DB2-BD59-A6C34878D82A}">
                    <a16:rowId xmlns:a16="http://schemas.microsoft.com/office/drawing/2014/main" val="2737629199"/>
                  </a:ext>
                </a:extLst>
              </a:tr>
              <a:tr h="277200">
                <a:tc>
                  <a:txBody>
                    <a:bodyPr/>
                    <a:lstStyle/>
                    <a:p>
                      <a:pPr algn="just"/>
                      <a:r>
                        <a:rPr lang="de-DE" sz="1200" b="1" dirty="0"/>
                        <a:t>Can </a:t>
                      </a:r>
                      <a:r>
                        <a:rPr lang="de-DE" sz="1200" b="1" dirty="0" err="1"/>
                        <a:t>coating</a:t>
                      </a:r>
                      <a:r>
                        <a:rPr lang="de-DE" sz="1200" b="1" dirty="0"/>
                        <a:t> (</a:t>
                      </a:r>
                      <a:r>
                        <a:rPr lang="de-DE" sz="1200" b="1" dirty="0" err="1"/>
                        <a:t>polyester</a:t>
                      </a:r>
                      <a:r>
                        <a:rPr lang="de-DE" sz="1200" b="1" dirty="0"/>
                        <a:t> </a:t>
                      </a:r>
                      <a:r>
                        <a:rPr lang="de-DE" sz="1200" b="1" dirty="0" err="1"/>
                        <a:t>based</a:t>
                      </a:r>
                      <a:r>
                        <a:rPr lang="de-DE" sz="1200" b="1" dirty="0"/>
                        <a:t>)</a:t>
                      </a:r>
                    </a:p>
                  </a:txBody>
                  <a:tcPr>
                    <a:solidFill>
                      <a:schemeClr val="accent4"/>
                    </a:solidFill>
                  </a:tcPr>
                </a:tc>
                <a:extLst>
                  <a:ext uri="{0D108BD9-81ED-4DB2-BD59-A6C34878D82A}">
                    <a16:rowId xmlns:a16="http://schemas.microsoft.com/office/drawing/2014/main" val="2994874023"/>
                  </a:ext>
                </a:extLst>
              </a:tr>
              <a:tr h="277200">
                <a:tc>
                  <a:txBody>
                    <a:bodyPr/>
                    <a:lstStyle/>
                    <a:p>
                      <a:pPr marL="171450" lvl="0" indent="-171450" algn="just">
                        <a:buFont typeface="Arial" panose="020B0604020202020204" pitchFamily="34" charset="0"/>
                        <a:buChar char="•"/>
                      </a:pPr>
                      <a:r>
                        <a:rPr lang="en-US" sz="1100" dirty="0">
                          <a:solidFill>
                            <a:schemeClr val="dk1"/>
                          </a:solidFill>
                          <a:effectLst/>
                          <a:latin typeface="+mn-lt"/>
                          <a:ea typeface="+mn-ea"/>
                          <a:cs typeface="+mn-cs"/>
                        </a:rPr>
                        <a:t>cost cutting potential by partial replacement of titanium dioxide up to 20 %, for highly white and glossy about 10 %   </a:t>
                      </a:r>
                      <a:endParaRPr lang="de-DE" sz="1100" dirty="0">
                        <a:solidFill>
                          <a:schemeClr val="dk1"/>
                        </a:solidFill>
                        <a:effectLst/>
                        <a:latin typeface="+mn-lt"/>
                        <a:ea typeface="+mn-ea"/>
                        <a:cs typeface="+mn-cs"/>
                      </a:endParaRPr>
                    </a:p>
                  </a:txBody>
                  <a:tcPr>
                    <a:noFill/>
                  </a:tcPr>
                </a:tc>
                <a:extLst>
                  <a:ext uri="{0D108BD9-81ED-4DB2-BD59-A6C34878D82A}">
                    <a16:rowId xmlns:a16="http://schemas.microsoft.com/office/drawing/2014/main" val="1555604138"/>
                  </a:ext>
                </a:extLst>
              </a:tr>
            </a:tbl>
          </a:graphicData>
        </a:graphic>
      </p:graphicFrame>
    </p:spTree>
    <p:extLst>
      <p:ext uri="{BB962C8B-B14F-4D97-AF65-F5344CB8AC3E}">
        <p14:creationId xmlns:p14="http://schemas.microsoft.com/office/powerpoint/2010/main" val="3737836928"/>
      </p:ext>
    </p:extLst>
  </p:cSld>
  <p:clrMapOvr>
    <a:masterClrMapping/>
  </p:clrMapOvr>
  <p:transition/>
</p:sld>
</file>

<file path=ppt/theme/theme1.xml><?xml version="1.0" encoding="utf-8"?>
<a:theme xmlns:a="http://schemas.openxmlformats.org/drawingml/2006/main" name="deutsch">
  <a:themeElements>
    <a:clrScheme name="HM 2022 Mastertheme">
      <a:dk1>
        <a:srgbClr val="424242"/>
      </a:dk1>
      <a:lt1>
        <a:srgbClr val="FFFFFF"/>
      </a:lt1>
      <a:dk2>
        <a:srgbClr val="424242"/>
      </a:dk2>
      <a:lt2>
        <a:srgbClr val="FFFFFF"/>
      </a:lt2>
      <a:accent1>
        <a:srgbClr val="424242"/>
      </a:accent1>
      <a:accent2>
        <a:srgbClr val="E30613"/>
      </a:accent2>
      <a:accent3>
        <a:srgbClr val="969696"/>
      </a:accent3>
      <a:accent4>
        <a:srgbClr val="CACACA"/>
      </a:accent4>
      <a:accent5>
        <a:srgbClr val="EAEAEA"/>
      </a:accent5>
      <a:accent6>
        <a:srgbClr val="B40408"/>
      </a:accent6>
      <a:hlink>
        <a:srgbClr val="E30613"/>
      </a:hlink>
      <a:folHlink>
        <a:srgbClr val="E30613"/>
      </a:folHlink>
    </a:clrScheme>
    <a:fontScheme name="Hoffmann Mineral PP">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Vorlage TMB.potx" id="{27426B26-7344-4E1B-A252-7CE1B55066DA}" vid="{DD861C25-88C1-44F9-9A0C-F6823E3E5B79}"/>
    </a:ext>
  </a:extLst>
</a:theme>
</file>

<file path=ppt/theme/theme2.xml><?xml version="1.0" encoding="utf-8"?>
<a:theme xmlns:a="http://schemas.openxmlformats.org/drawingml/2006/main" name="1_deutsch">
  <a:themeElements>
    <a:clrScheme name="HM 2022 Mastertheme">
      <a:dk1>
        <a:srgbClr val="424242"/>
      </a:dk1>
      <a:lt1>
        <a:srgbClr val="FFFFFF"/>
      </a:lt1>
      <a:dk2>
        <a:srgbClr val="424242"/>
      </a:dk2>
      <a:lt2>
        <a:srgbClr val="FFFFFF"/>
      </a:lt2>
      <a:accent1>
        <a:srgbClr val="424242"/>
      </a:accent1>
      <a:accent2>
        <a:srgbClr val="E30613"/>
      </a:accent2>
      <a:accent3>
        <a:srgbClr val="969696"/>
      </a:accent3>
      <a:accent4>
        <a:srgbClr val="CACACA"/>
      </a:accent4>
      <a:accent5>
        <a:srgbClr val="EAEAEA"/>
      </a:accent5>
      <a:accent6>
        <a:srgbClr val="B40408"/>
      </a:accent6>
      <a:hlink>
        <a:srgbClr val="E30613"/>
      </a:hlink>
      <a:folHlink>
        <a:srgbClr val="E30613"/>
      </a:folHlink>
    </a:clrScheme>
    <a:fontScheme name="Hoffmann Mineral PP">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Vorlage TMB.potx" id="{27426B26-7344-4E1B-A252-7CE1B55066DA}" vid="{DCA87BDB-4809-43CC-B89F-088A46B61BE3}"/>
    </a:ext>
  </a:extLst>
</a:theme>
</file>

<file path=docProps/app.xml><?xml version="1.0" encoding="utf-8"?>
<Properties xmlns="http://schemas.openxmlformats.org/officeDocument/2006/extended-properties" xmlns:vt="http://schemas.openxmlformats.org/officeDocument/2006/docPropsVTypes">
  <Template>Vorlage TMB</Template>
  <TotalTime>0</TotalTime>
  <Words>814</Words>
  <Application>Microsoft Office PowerPoint</Application>
  <PresentationFormat>A4-Papier (210 x 297 mm)</PresentationFormat>
  <Paragraphs>149</Paragraphs>
  <Slides>4</Slides>
  <Notes>0</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4</vt:i4>
      </vt:variant>
    </vt:vector>
  </HeadingPairs>
  <TitlesOfParts>
    <vt:vector size="10" baseType="lpstr">
      <vt:lpstr>Arial</vt:lpstr>
      <vt:lpstr>Symbol</vt:lpstr>
      <vt:lpstr>Tahoma</vt:lpstr>
      <vt:lpstr>Wingdings</vt:lpstr>
      <vt:lpstr>deutsch</vt:lpstr>
      <vt:lpstr>1_deutsch</vt:lpstr>
      <vt:lpstr>PowerPoint-Präsentation</vt:lpstr>
      <vt:lpstr>PowerPoint-Präsentation</vt:lpstr>
      <vt:lpstr>PowerPoint-Präsentation</vt:lpstr>
      <vt:lpstr>PowerPoint-Präsentation</vt:lpstr>
    </vt:vector>
  </TitlesOfParts>
  <Company>SONAX GmbH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ENDER Sabine</dc:creator>
  <cp:lastModifiedBy>ENDER Sabine</cp:lastModifiedBy>
  <cp:revision>18</cp:revision>
  <dcterms:created xsi:type="dcterms:W3CDTF">2022-05-24T11:23:47Z</dcterms:created>
  <dcterms:modified xsi:type="dcterms:W3CDTF">2026-08-24T10:48:10Z</dcterms:modified>
</cp:coreProperties>
</file>